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1"/>
  </p:sldMasterIdLst>
  <p:notesMasterIdLst>
    <p:notesMasterId r:id="rId20"/>
  </p:notesMasterIdLst>
  <p:handoutMasterIdLst>
    <p:handoutMasterId r:id="rId21"/>
  </p:handoutMasterIdLst>
  <p:sldIdLst>
    <p:sldId id="256" r:id="rId2"/>
    <p:sldId id="257" r:id="rId3"/>
    <p:sldId id="258" r:id="rId4"/>
    <p:sldId id="259" r:id="rId5"/>
    <p:sldId id="260" r:id="rId6"/>
    <p:sldId id="270" r:id="rId7"/>
    <p:sldId id="261" r:id="rId8"/>
    <p:sldId id="262" r:id="rId9"/>
    <p:sldId id="263" r:id="rId10"/>
    <p:sldId id="264" r:id="rId11"/>
    <p:sldId id="268" r:id="rId12"/>
    <p:sldId id="265" r:id="rId13"/>
    <p:sldId id="266" r:id="rId14"/>
    <p:sldId id="267" r:id="rId15"/>
    <p:sldId id="272" r:id="rId16"/>
    <p:sldId id="271" r:id="rId17"/>
    <p:sldId id="274" r:id="rId18"/>
    <p:sldId id="273"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00CCFF"/>
    <a:srgbClr val="FFFF66"/>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0" autoAdjust="0"/>
    <p:restoredTop sz="94600" autoAdjust="0"/>
  </p:normalViewPr>
  <p:slideViewPr>
    <p:cSldViewPr>
      <p:cViewPr>
        <p:scale>
          <a:sx n="70" d="100"/>
          <a:sy n="70" d="100"/>
        </p:scale>
        <p:origin x="-76" y="-5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Planilha_do_Microsoft_Office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pt-BR"/>
  <c:chart>
    <c:title>
      <c:layout/>
    </c:title>
    <c:plotArea>
      <c:layout/>
      <c:pieChart>
        <c:varyColors val="1"/>
        <c:ser>
          <c:idx val="0"/>
          <c:order val="0"/>
          <c:tx>
            <c:strRef>
              <c:f>Plan1!$B$1</c:f>
              <c:strCache>
                <c:ptCount val="1"/>
                <c:pt idx="0">
                  <c:v>Grades</c:v>
                </c:pt>
              </c:strCache>
            </c:strRef>
          </c:tx>
          <c:dPt>
            <c:idx val="1"/>
            <c:spPr>
              <a:solidFill>
                <a:srgbClr val="FFFF00"/>
              </a:solidFill>
            </c:spPr>
          </c:dPt>
          <c:dPt>
            <c:idx val="3"/>
            <c:spPr>
              <a:solidFill>
                <a:srgbClr val="FF0000"/>
              </a:solidFill>
              <a:ln>
                <a:solidFill>
                  <a:srgbClr val="FF0000"/>
                </a:solidFill>
              </a:ln>
            </c:spPr>
          </c:dPt>
          <c:dLbls>
            <c:showPercent val="1"/>
            <c:showLeaderLines val="1"/>
          </c:dLbls>
          <c:cat>
            <c:strRef>
              <c:f>Plan1!$A$2:$A$5</c:f>
              <c:strCache>
                <c:ptCount val="4"/>
                <c:pt idx="0">
                  <c:v>below 6,0</c:v>
                </c:pt>
                <c:pt idx="1">
                  <c:v>6</c:v>
                </c:pt>
                <c:pt idx="2">
                  <c:v>over 6,0</c:v>
                </c:pt>
                <c:pt idx="3">
                  <c:v>over 9,0</c:v>
                </c:pt>
              </c:strCache>
            </c:strRef>
          </c:cat>
          <c:val>
            <c:numRef>
              <c:f>Plan1!$B$2:$B$5</c:f>
              <c:numCache>
                <c:formatCode>General</c:formatCode>
                <c:ptCount val="4"/>
                <c:pt idx="0">
                  <c:v>8.2000000000000011</c:v>
                </c:pt>
                <c:pt idx="1">
                  <c:v>3.2</c:v>
                </c:pt>
                <c:pt idx="2">
                  <c:v>1.4</c:v>
                </c:pt>
                <c:pt idx="3">
                  <c:v>1.2</c:v>
                </c:pt>
              </c:numCache>
            </c:numRef>
          </c:val>
        </c:ser>
        <c:dLbls>
          <c:showPercent val="1"/>
        </c:dLbls>
        <c:firstSliceAng val="0"/>
      </c:pieChart>
    </c:plotArea>
    <c:legend>
      <c:legendPos val="r"/>
      <c:layout/>
    </c:legend>
    <c:plotVisOnly val="1"/>
  </c:chart>
  <c:txPr>
    <a:bodyPr/>
    <a:lstStyle/>
    <a:p>
      <a:pPr>
        <a:defRPr sz="1800"/>
      </a:pPr>
      <a:endParaRPr lang="pt-BR"/>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en-US"/>
          </a:p>
        </p:txBody>
      </p:sp>
      <p:sp>
        <p:nvSpPr>
          <p:cNvPr id="15363" name="Rectangle 3"/>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en-US"/>
          </a:p>
        </p:txBody>
      </p:sp>
      <p:sp>
        <p:nvSpPr>
          <p:cNvPr id="15364" name="Rectangle 4"/>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en-US"/>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06E524E-F3AA-44D6-ADDC-55CBDC63A69D}" type="slidenum">
              <a:rPr lang="en-US"/>
              <a:pPr/>
              <a:t>‹nº›</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en-US"/>
          </a:p>
        </p:txBody>
      </p:sp>
      <p:sp>
        <p:nvSpPr>
          <p:cNvPr id="17411" name="Rectangle 3"/>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en-US"/>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smtClean="0"/>
              <a:t>Clique para editar os estilos do texto mestre</a:t>
            </a:r>
          </a:p>
          <a:p>
            <a:pPr lvl="1"/>
            <a:r>
              <a:rPr lang="en-US" smtClean="0"/>
              <a:t>Segundo nível</a:t>
            </a:r>
          </a:p>
          <a:p>
            <a:pPr lvl="2"/>
            <a:r>
              <a:rPr lang="en-US" smtClean="0"/>
              <a:t>Terceiro nível</a:t>
            </a:r>
          </a:p>
          <a:p>
            <a:pPr lvl="3"/>
            <a:r>
              <a:rPr lang="en-US" smtClean="0"/>
              <a:t>Quarto nível</a:t>
            </a:r>
          </a:p>
          <a:p>
            <a:pPr lvl="4"/>
            <a:r>
              <a:rPr lang="en-US" smtClean="0"/>
              <a:t>Quinto nível</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en-US"/>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61B0E003-54D4-4698-8C70-E1E1BFE82229}" type="slidenum">
              <a:rPr lang="en-US"/>
              <a:pPr/>
              <a:t>‹nº›</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fld id="{61B0E003-54D4-4698-8C70-E1E1BFE82229}"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09570" name="Rectangle 2"/>
          <p:cNvSpPr>
            <a:spLocks noGrp="1" noChangeArrowheads="1"/>
          </p:cNvSpPr>
          <p:nvPr>
            <p:ph type="ctrTitle"/>
          </p:nvPr>
        </p:nvSpPr>
        <p:spPr>
          <a:xfrm>
            <a:off x="647700" y="1447800"/>
            <a:ext cx="7848600" cy="1295400"/>
          </a:xfrm>
        </p:spPr>
        <p:txBody>
          <a:bodyPr/>
          <a:lstStyle>
            <a:lvl1pPr algn="ctr">
              <a:defRPr/>
            </a:lvl1pPr>
          </a:lstStyle>
          <a:p>
            <a:r>
              <a:rPr lang="pt-BR" smtClean="0"/>
              <a:t>Clique para editar o estilo do título mestre</a:t>
            </a:r>
            <a:endParaRPr lang="en-US"/>
          </a:p>
        </p:txBody>
      </p:sp>
      <p:sp>
        <p:nvSpPr>
          <p:cNvPr id="109571" name="Rectangle 3"/>
          <p:cNvSpPr>
            <a:spLocks noGrp="1" noChangeArrowheads="1"/>
          </p:cNvSpPr>
          <p:nvPr>
            <p:ph type="subTitle" idx="1"/>
          </p:nvPr>
        </p:nvSpPr>
        <p:spPr>
          <a:xfrm>
            <a:off x="533400" y="3048000"/>
            <a:ext cx="8077200" cy="635000"/>
          </a:xfrm>
        </p:spPr>
        <p:txBody>
          <a:bodyPr/>
          <a:lstStyle>
            <a:lvl1pPr marL="0" indent="0" algn="ctr">
              <a:buFontTx/>
              <a:buNone/>
              <a:defRPr sz="3600"/>
            </a:lvl1pPr>
          </a:lstStyle>
          <a:p>
            <a:r>
              <a:rPr lang="pt-BR" smtClean="0"/>
              <a:t>Clique para editar o estilo do subtítulo mestre</a:t>
            </a:r>
            <a:endParaRPr lang="en-US"/>
          </a:p>
        </p:txBody>
      </p:sp>
      <p:sp>
        <p:nvSpPr>
          <p:cNvPr id="109572" name="Rectangle 4"/>
          <p:cNvSpPr>
            <a:spLocks noGrp="1" noChangeArrowheads="1"/>
          </p:cNvSpPr>
          <p:nvPr>
            <p:ph type="dt" sz="half" idx="2"/>
          </p:nvPr>
        </p:nvSpPr>
        <p:spPr/>
        <p:txBody>
          <a:bodyPr/>
          <a:lstStyle>
            <a:lvl1pPr>
              <a:defRPr b="0">
                <a:latin typeface="+mn-lt"/>
              </a:defRPr>
            </a:lvl1pPr>
          </a:lstStyle>
          <a:p>
            <a:endParaRPr lang="en-US"/>
          </a:p>
        </p:txBody>
      </p:sp>
      <p:sp>
        <p:nvSpPr>
          <p:cNvPr id="109573" name="Rectangle 5"/>
          <p:cNvSpPr>
            <a:spLocks noGrp="1" noChangeArrowheads="1"/>
          </p:cNvSpPr>
          <p:nvPr>
            <p:ph type="ftr" sz="quarter" idx="3"/>
          </p:nvPr>
        </p:nvSpPr>
        <p:spPr/>
        <p:txBody>
          <a:bodyPr/>
          <a:lstStyle>
            <a:lvl1pPr>
              <a:defRPr b="0">
                <a:latin typeface="+mn-lt"/>
              </a:defRPr>
            </a:lvl1pPr>
          </a:lstStyle>
          <a:p>
            <a:endParaRPr lang="en-US"/>
          </a:p>
        </p:txBody>
      </p:sp>
      <p:sp>
        <p:nvSpPr>
          <p:cNvPr id="109574" name="Rectangle 6"/>
          <p:cNvSpPr>
            <a:spLocks noGrp="1" noChangeArrowheads="1"/>
          </p:cNvSpPr>
          <p:nvPr>
            <p:ph type="sldNum" sz="quarter" idx="4"/>
          </p:nvPr>
        </p:nvSpPr>
        <p:spPr/>
        <p:txBody>
          <a:bodyPr/>
          <a:lstStyle>
            <a:lvl1pPr>
              <a:defRPr b="0">
                <a:latin typeface="+mn-lt"/>
              </a:defRPr>
            </a:lvl1pPr>
          </a:lstStyle>
          <a:p>
            <a:fld id="{D3694D26-9725-41F5-83E0-E739A30039D4}" type="slidenum">
              <a:rPr lang="en-US"/>
              <a:pPr/>
              <a:t>‹nº›</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endParaRPr lang="en-US"/>
          </a:p>
        </p:txBody>
      </p:sp>
      <p:sp>
        <p:nvSpPr>
          <p:cNvPr id="5" name="Espaço Reservado para Rodapé 4"/>
          <p:cNvSpPr>
            <a:spLocks noGrp="1"/>
          </p:cNvSpPr>
          <p:nvPr>
            <p:ph type="ftr" sz="quarter" idx="11"/>
          </p:nvPr>
        </p:nvSpPr>
        <p:spPr/>
        <p:txBody>
          <a:bodyPr/>
          <a:lstStyle>
            <a:lvl1pPr>
              <a:defRPr/>
            </a:lvl1pPr>
          </a:lstStyle>
          <a:p>
            <a:endParaRPr lang="en-US"/>
          </a:p>
        </p:txBody>
      </p:sp>
      <p:sp>
        <p:nvSpPr>
          <p:cNvPr id="6" name="Espaço Reservado para Número de Slide 5"/>
          <p:cNvSpPr>
            <a:spLocks noGrp="1"/>
          </p:cNvSpPr>
          <p:nvPr>
            <p:ph type="sldNum" sz="quarter" idx="12"/>
          </p:nvPr>
        </p:nvSpPr>
        <p:spPr/>
        <p:txBody>
          <a:bodyPr/>
          <a:lstStyle>
            <a:lvl1pPr>
              <a:defRPr/>
            </a:lvl1pPr>
          </a:lstStyle>
          <a:p>
            <a:fld id="{5EE9D887-A558-459E-950E-71A509067F6A}" type="slidenum">
              <a:rPr lang="en-US"/>
              <a:pPr/>
              <a:t>‹nº›</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15100" y="685800"/>
            <a:ext cx="2019300" cy="5715000"/>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685800"/>
            <a:ext cx="5905500" cy="5715000"/>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endParaRPr lang="en-US"/>
          </a:p>
        </p:txBody>
      </p:sp>
      <p:sp>
        <p:nvSpPr>
          <p:cNvPr id="5" name="Espaço Reservado para Rodapé 4"/>
          <p:cNvSpPr>
            <a:spLocks noGrp="1"/>
          </p:cNvSpPr>
          <p:nvPr>
            <p:ph type="ftr" sz="quarter" idx="11"/>
          </p:nvPr>
        </p:nvSpPr>
        <p:spPr/>
        <p:txBody>
          <a:bodyPr/>
          <a:lstStyle>
            <a:lvl1pPr>
              <a:defRPr/>
            </a:lvl1pPr>
          </a:lstStyle>
          <a:p>
            <a:endParaRPr lang="en-US"/>
          </a:p>
        </p:txBody>
      </p:sp>
      <p:sp>
        <p:nvSpPr>
          <p:cNvPr id="6" name="Espaço Reservado para Número de Slide 5"/>
          <p:cNvSpPr>
            <a:spLocks noGrp="1"/>
          </p:cNvSpPr>
          <p:nvPr>
            <p:ph type="sldNum" sz="quarter" idx="12"/>
          </p:nvPr>
        </p:nvSpPr>
        <p:spPr/>
        <p:txBody>
          <a:bodyPr/>
          <a:lstStyle>
            <a:lvl1pPr>
              <a:defRPr/>
            </a:lvl1pPr>
          </a:lstStyle>
          <a:p>
            <a:fld id="{09EBE22B-6B8E-4B92-8E50-85A8F8076C17}" type="slidenum">
              <a:rPr lang="en-US"/>
              <a:pPr/>
              <a:t>‹nº›</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endParaRPr lang="en-US"/>
          </a:p>
        </p:txBody>
      </p:sp>
      <p:sp>
        <p:nvSpPr>
          <p:cNvPr id="5" name="Espaço Reservado para Rodapé 4"/>
          <p:cNvSpPr>
            <a:spLocks noGrp="1"/>
          </p:cNvSpPr>
          <p:nvPr>
            <p:ph type="ftr" sz="quarter" idx="11"/>
          </p:nvPr>
        </p:nvSpPr>
        <p:spPr/>
        <p:txBody>
          <a:bodyPr/>
          <a:lstStyle>
            <a:lvl1pPr>
              <a:defRPr/>
            </a:lvl1pPr>
          </a:lstStyle>
          <a:p>
            <a:endParaRPr lang="en-US"/>
          </a:p>
        </p:txBody>
      </p:sp>
      <p:sp>
        <p:nvSpPr>
          <p:cNvPr id="6" name="Espaço Reservado para Número de Slide 5"/>
          <p:cNvSpPr>
            <a:spLocks noGrp="1"/>
          </p:cNvSpPr>
          <p:nvPr>
            <p:ph type="sldNum" sz="quarter" idx="12"/>
          </p:nvPr>
        </p:nvSpPr>
        <p:spPr/>
        <p:txBody>
          <a:bodyPr/>
          <a:lstStyle>
            <a:lvl1pPr>
              <a:defRPr/>
            </a:lvl1pPr>
          </a:lstStyle>
          <a:p>
            <a:fld id="{5601325F-0E4C-4F8B-8F8E-B26B6E277E86}" type="slidenum">
              <a:rPr lang="en-US"/>
              <a:pPr/>
              <a:t>‹nº›</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lvl1pPr>
              <a:defRPr/>
            </a:lvl1pPr>
          </a:lstStyle>
          <a:p>
            <a:endParaRPr lang="en-US"/>
          </a:p>
        </p:txBody>
      </p:sp>
      <p:sp>
        <p:nvSpPr>
          <p:cNvPr id="5" name="Espaço Reservado para Rodapé 4"/>
          <p:cNvSpPr>
            <a:spLocks noGrp="1"/>
          </p:cNvSpPr>
          <p:nvPr>
            <p:ph type="ftr" sz="quarter" idx="11"/>
          </p:nvPr>
        </p:nvSpPr>
        <p:spPr/>
        <p:txBody>
          <a:bodyPr/>
          <a:lstStyle>
            <a:lvl1pPr>
              <a:defRPr/>
            </a:lvl1pPr>
          </a:lstStyle>
          <a:p>
            <a:endParaRPr lang="en-US"/>
          </a:p>
        </p:txBody>
      </p:sp>
      <p:sp>
        <p:nvSpPr>
          <p:cNvPr id="6" name="Espaço Reservado para Número de Slide 5"/>
          <p:cNvSpPr>
            <a:spLocks noGrp="1"/>
          </p:cNvSpPr>
          <p:nvPr>
            <p:ph type="sldNum" sz="quarter" idx="12"/>
          </p:nvPr>
        </p:nvSpPr>
        <p:spPr/>
        <p:txBody>
          <a:bodyPr/>
          <a:lstStyle>
            <a:lvl1pPr>
              <a:defRPr/>
            </a:lvl1pPr>
          </a:lstStyle>
          <a:p>
            <a:fld id="{E7C4CC70-6AE9-4CC1-9988-D0B9D37B2F5D}" type="slidenum">
              <a:rPr lang="en-US"/>
              <a:pPr/>
              <a:t>‹nº›</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905000"/>
            <a:ext cx="39624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572000" y="1905000"/>
            <a:ext cx="39624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lvl1pPr>
              <a:defRPr/>
            </a:lvl1pPr>
          </a:lstStyle>
          <a:p>
            <a:endParaRPr lang="en-US"/>
          </a:p>
        </p:txBody>
      </p:sp>
      <p:sp>
        <p:nvSpPr>
          <p:cNvPr id="6" name="Espaço Reservado para Rodapé 5"/>
          <p:cNvSpPr>
            <a:spLocks noGrp="1"/>
          </p:cNvSpPr>
          <p:nvPr>
            <p:ph type="ftr" sz="quarter" idx="11"/>
          </p:nvPr>
        </p:nvSpPr>
        <p:spPr/>
        <p:txBody>
          <a:bodyPr/>
          <a:lstStyle>
            <a:lvl1pPr>
              <a:defRPr/>
            </a:lvl1pPr>
          </a:lstStyle>
          <a:p>
            <a:endParaRPr lang="en-US"/>
          </a:p>
        </p:txBody>
      </p:sp>
      <p:sp>
        <p:nvSpPr>
          <p:cNvPr id="7" name="Espaço Reservado para Número de Slide 6"/>
          <p:cNvSpPr>
            <a:spLocks noGrp="1"/>
          </p:cNvSpPr>
          <p:nvPr>
            <p:ph type="sldNum" sz="quarter" idx="12"/>
          </p:nvPr>
        </p:nvSpPr>
        <p:spPr/>
        <p:txBody>
          <a:bodyPr/>
          <a:lstStyle>
            <a:lvl1pPr>
              <a:defRPr/>
            </a:lvl1pPr>
          </a:lstStyle>
          <a:p>
            <a:fld id="{AF0989C7-34C0-4301-9784-A8C6E29D8CEB}" type="slidenum">
              <a:rPr lang="en-US"/>
              <a:pPr/>
              <a:t>‹nº›</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lvl1pPr>
              <a:defRPr/>
            </a:lvl1pPr>
          </a:lstStyle>
          <a:p>
            <a:endParaRPr lang="en-US"/>
          </a:p>
        </p:txBody>
      </p:sp>
      <p:sp>
        <p:nvSpPr>
          <p:cNvPr id="8" name="Espaço Reservado para Rodapé 7"/>
          <p:cNvSpPr>
            <a:spLocks noGrp="1"/>
          </p:cNvSpPr>
          <p:nvPr>
            <p:ph type="ftr" sz="quarter" idx="11"/>
          </p:nvPr>
        </p:nvSpPr>
        <p:spPr/>
        <p:txBody>
          <a:bodyPr/>
          <a:lstStyle>
            <a:lvl1pPr>
              <a:defRPr/>
            </a:lvl1pPr>
          </a:lstStyle>
          <a:p>
            <a:endParaRPr lang="en-US"/>
          </a:p>
        </p:txBody>
      </p:sp>
      <p:sp>
        <p:nvSpPr>
          <p:cNvPr id="9" name="Espaço Reservado para Número de Slide 8"/>
          <p:cNvSpPr>
            <a:spLocks noGrp="1"/>
          </p:cNvSpPr>
          <p:nvPr>
            <p:ph type="sldNum" sz="quarter" idx="12"/>
          </p:nvPr>
        </p:nvSpPr>
        <p:spPr/>
        <p:txBody>
          <a:bodyPr/>
          <a:lstStyle>
            <a:lvl1pPr>
              <a:defRPr/>
            </a:lvl1pPr>
          </a:lstStyle>
          <a:p>
            <a:fld id="{0CF380F2-A2BA-4826-B556-C32DF727A52D}" type="slidenum">
              <a:rPr lang="en-US"/>
              <a:pPr/>
              <a:t>‹nº›</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lvl1pPr>
              <a:defRPr/>
            </a:lvl1pPr>
          </a:lstStyle>
          <a:p>
            <a:endParaRPr lang="en-US"/>
          </a:p>
        </p:txBody>
      </p:sp>
      <p:sp>
        <p:nvSpPr>
          <p:cNvPr id="4" name="Espaço Reservado para Rodapé 3"/>
          <p:cNvSpPr>
            <a:spLocks noGrp="1"/>
          </p:cNvSpPr>
          <p:nvPr>
            <p:ph type="ftr" sz="quarter" idx="11"/>
          </p:nvPr>
        </p:nvSpPr>
        <p:spPr/>
        <p:txBody>
          <a:bodyPr/>
          <a:lstStyle>
            <a:lvl1pPr>
              <a:defRPr/>
            </a:lvl1pPr>
          </a:lstStyle>
          <a:p>
            <a:endParaRPr lang="en-US"/>
          </a:p>
        </p:txBody>
      </p:sp>
      <p:sp>
        <p:nvSpPr>
          <p:cNvPr id="5" name="Espaço Reservado para Número de Slide 4"/>
          <p:cNvSpPr>
            <a:spLocks noGrp="1"/>
          </p:cNvSpPr>
          <p:nvPr>
            <p:ph type="sldNum" sz="quarter" idx="12"/>
          </p:nvPr>
        </p:nvSpPr>
        <p:spPr/>
        <p:txBody>
          <a:bodyPr/>
          <a:lstStyle>
            <a:lvl1pPr>
              <a:defRPr/>
            </a:lvl1pPr>
          </a:lstStyle>
          <a:p>
            <a:fld id="{AB525D8E-1775-4F11-A83E-A5DEA3CDDA74}" type="slidenum">
              <a:rPr lang="en-US"/>
              <a:pPr/>
              <a:t>‹nº›</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lvl1pPr>
              <a:defRPr/>
            </a:lvl1pPr>
          </a:lstStyle>
          <a:p>
            <a:endParaRPr lang="en-US"/>
          </a:p>
        </p:txBody>
      </p:sp>
      <p:sp>
        <p:nvSpPr>
          <p:cNvPr id="3" name="Espaço Reservado para Rodapé 2"/>
          <p:cNvSpPr>
            <a:spLocks noGrp="1"/>
          </p:cNvSpPr>
          <p:nvPr>
            <p:ph type="ftr" sz="quarter" idx="11"/>
          </p:nvPr>
        </p:nvSpPr>
        <p:spPr/>
        <p:txBody>
          <a:bodyPr/>
          <a:lstStyle>
            <a:lvl1pPr>
              <a:defRPr/>
            </a:lvl1pPr>
          </a:lstStyle>
          <a:p>
            <a:endParaRPr lang="en-US"/>
          </a:p>
        </p:txBody>
      </p:sp>
      <p:sp>
        <p:nvSpPr>
          <p:cNvPr id="4" name="Espaço Reservado para Número de Slide 3"/>
          <p:cNvSpPr>
            <a:spLocks noGrp="1"/>
          </p:cNvSpPr>
          <p:nvPr>
            <p:ph type="sldNum" sz="quarter" idx="12"/>
          </p:nvPr>
        </p:nvSpPr>
        <p:spPr/>
        <p:txBody>
          <a:bodyPr/>
          <a:lstStyle>
            <a:lvl1pPr>
              <a:defRPr/>
            </a:lvl1pPr>
          </a:lstStyle>
          <a:p>
            <a:fld id="{894E1C20-15E5-47CB-B251-2AF0C9BEB665}" type="slidenum">
              <a:rPr lang="en-US"/>
              <a:pPr/>
              <a:t>‹nº›</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lvl1pPr>
              <a:defRPr/>
            </a:lvl1pPr>
          </a:lstStyle>
          <a:p>
            <a:endParaRPr lang="en-US"/>
          </a:p>
        </p:txBody>
      </p:sp>
      <p:sp>
        <p:nvSpPr>
          <p:cNvPr id="6" name="Espaço Reservado para Rodapé 5"/>
          <p:cNvSpPr>
            <a:spLocks noGrp="1"/>
          </p:cNvSpPr>
          <p:nvPr>
            <p:ph type="ftr" sz="quarter" idx="11"/>
          </p:nvPr>
        </p:nvSpPr>
        <p:spPr/>
        <p:txBody>
          <a:bodyPr/>
          <a:lstStyle>
            <a:lvl1pPr>
              <a:defRPr/>
            </a:lvl1pPr>
          </a:lstStyle>
          <a:p>
            <a:endParaRPr lang="en-US"/>
          </a:p>
        </p:txBody>
      </p:sp>
      <p:sp>
        <p:nvSpPr>
          <p:cNvPr id="7" name="Espaço Reservado para Número de Slide 6"/>
          <p:cNvSpPr>
            <a:spLocks noGrp="1"/>
          </p:cNvSpPr>
          <p:nvPr>
            <p:ph type="sldNum" sz="quarter" idx="12"/>
          </p:nvPr>
        </p:nvSpPr>
        <p:spPr/>
        <p:txBody>
          <a:bodyPr/>
          <a:lstStyle>
            <a:lvl1pPr>
              <a:defRPr/>
            </a:lvl1pPr>
          </a:lstStyle>
          <a:p>
            <a:fld id="{D4C0AF99-ED3B-4D9E-8113-D4A2DC95B9B8}" type="slidenum">
              <a:rPr lang="en-US"/>
              <a:pPr/>
              <a:t>‹nº›</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lvl1pPr>
              <a:defRPr/>
            </a:lvl1pPr>
          </a:lstStyle>
          <a:p>
            <a:endParaRPr lang="en-US"/>
          </a:p>
        </p:txBody>
      </p:sp>
      <p:sp>
        <p:nvSpPr>
          <p:cNvPr id="6" name="Espaço Reservado para Rodapé 5"/>
          <p:cNvSpPr>
            <a:spLocks noGrp="1"/>
          </p:cNvSpPr>
          <p:nvPr>
            <p:ph type="ftr" sz="quarter" idx="11"/>
          </p:nvPr>
        </p:nvSpPr>
        <p:spPr/>
        <p:txBody>
          <a:bodyPr/>
          <a:lstStyle>
            <a:lvl1pPr>
              <a:defRPr/>
            </a:lvl1pPr>
          </a:lstStyle>
          <a:p>
            <a:endParaRPr lang="en-US"/>
          </a:p>
        </p:txBody>
      </p:sp>
      <p:sp>
        <p:nvSpPr>
          <p:cNvPr id="7" name="Espaço Reservado para Número de Slide 6"/>
          <p:cNvSpPr>
            <a:spLocks noGrp="1"/>
          </p:cNvSpPr>
          <p:nvPr>
            <p:ph type="sldNum" sz="quarter" idx="12"/>
          </p:nvPr>
        </p:nvSpPr>
        <p:spPr/>
        <p:txBody>
          <a:bodyPr/>
          <a:lstStyle>
            <a:lvl1pPr>
              <a:defRPr/>
            </a:lvl1pPr>
          </a:lstStyle>
          <a:p>
            <a:fld id="{271CC349-D61E-4FEA-A8B5-3C3A7CA6A111}" type="slidenum">
              <a:rPr lang="en-US"/>
              <a:pPr/>
              <a:t>‹nº›</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8546" name="Rectangle 2"/>
          <p:cNvSpPr>
            <a:spLocks noGrp="1" noChangeArrowheads="1"/>
          </p:cNvSpPr>
          <p:nvPr>
            <p:ph type="body" idx="1"/>
          </p:nvPr>
        </p:nvSpPr>
        <p:spPr bwMode="auto">
          <a:xfrm>
            <a:off x="457200" y="1905000"/>
            <a:ext cx="80772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Clique para editar os estilos do texto mestre</a:t>
            </a:r>
          </a:p>
          <a:p>
            <a:pPr lvl="1"/>
            <a:r>
              <a:rPr lang="en-US" smtClean="0"/>
              <a:t>Texto com marcadores do segundo nível</a:t>
            </a:r>
          </a:p>
          <a:p>
            <a:pPr lvl="2"/>
            <a:r>
              <a:rPr lang="en-US" smtClean="0"/>
              <a:t>Texto com marcadores do terceiro nível</a:t>
            </a:r>
          </a:p>
          <a:p>
            <a:pPr lvl="3"/>
            <a:r>
              <a:rPr lang="en-US" smtClean="0"/>
              <a:t> Texto com marcadores do quarto nível</a:t>
            </a:r>
          </a:p>
          <a:p>
            <a:pPr lvl="4"/>
            <a:r>
              <a:rPr lang="en-US" smtClean="0"/>
              <a:t>Texto com marcadores do quinto nível</a:t>
            </a:r>
          </a:p>
          <a:p>
            <a:pPr lvl="1"/>
            <a:endParaRPr lang="en-US" smtClean="0"/>
          </a:p>
          <a:p>
            <a:pPr lvl="2"/>
            <a:endParaRPr lang="en-US" smtClean="0"/>
          </a:p>
        </p:txBody>
      </p:sp>
      <p:sp>
        <p:nvSpPr>
          <p:cNvPr id="108547" name="Rectangle 3"/>
          <p:cNvSpPr>
            <a:spLocks noGrp="1" noChangeArrowheads="1"/>
          </p:cNvSpPr>
          <p:nvPr>
            <p:ph type="title"/>
          </p:nvPr>
        </p:nvSpPr>
        <p:spPr bwMode="auto">
          <a:xfrm>
            <a:off x="457200" y="685800"/>
            <a:ext cx="8077200"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Clique para editar o estilo do título mestre</a:t>
            </a:r>
          </a:p>
        </p:txBody>
      </p:sp>
      <p:sp>
        <p:nvSpPr>
          <p:cNvPr id="108548" name="Rectangle 4"/>
          <p:cNvSpPr>
            <a:spLocks noGrp="1" noChangeArrowheads="1"/>
          </p:cNvSpPr>
          <p:nvPr>
            <p:ph type="dt" sz="half" idx="2"/>
          </p:nvPr>
        </p:nvSpPr>
        <p:spPr bwMode="auto">
          <a:xfrm>
            <a:off x="0" y="6629400"/>
            <a:ext cx="19050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b="1"/>
            </a:lvl1pPr>
          </a:lstStyle>
          <a:p>
            <a:endParaRPr lang="en-US"/>
          </a:p>
        </p:txBody>
      </p:sp>
      <p:sp>
        <p:nvSpPr>
          <p:cNvPr id="108549" name="Rectangle 5"/>
          <p:cNvSpPr>
            <a:spLocks noGrp="1" noChangeArrowheads="1"/>
          </p:cNvSpPr>
          <p:nvPr>
            <p:ph type="ftr" sz="quarter" idx="3"/>
          </p:nvPr>
        </p:nvSpPr>
        <p:spPr bwMode="auto">
          <a:xfrm>
            <a:off x="3124200" y="6629400"/>
            <a:ext cx="28956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1"/>
            </a:lvl1pPr>
          </a:lstStyle>
          <a:p>
            <a:endParaRPr lang="en-US"/>
          </a:p>
        </p:txBody>
      </p:sp>
      <p:sp>
        <p:nvSpPr>
          <p:cNvPr id="108550" name="Rectangle 6"/>
          <p:cNvSpPr>
            <a:spLocks noGrp="1" noChangeArrowheads="1"/>
          </p:cNvSpPr>
          <p:nvPr>
            <p:ph type="sldNum" sz="quarter" idx="4"/>
          </p:nvPr>
        </p:nvSpPr>
        <p:spPr bwMode="auto">
          <a:xfrm>
            <a:off x="7239000" y="6629400"/>
            <a:ext cx="19050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74E174EC-2E52-4BDD-916E-ECAEA3B26FEA}" type="slidenum">
              <a:rPr lang="en-US"/>
              <a:pPr/>
              <a:t>‹nº›</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p:txStyles>
    <p:titleStyle>
      <a:lvl1pPr algn="l" rtl="0" eaLnBrk="1" fontAlgn="base" hangingPunct="1">
        <a:spcBef>
          <a:spcPct val="0"/>
        </a:spcBef>
        <a:spcAft>
          <a:spcPct val="0"/>
        </a:spcAft>
        <a:defRPr sz="4400">
          <a:solidFill>
            <a:srgbClr val="284C6A"/>
          </a:solidFill>
          <a:latin typeface="+mj-lt"/>
          <a:ea typeface="+mj-ea"/>
          <a:cs typeface="+mj-cs"/>
        </a:defRPr>
      </a:lvl1pPr>
      <a:lvl2pPr algn="l" rtl="0" eaLnBrk="1" fontAlgn="base" hangingPunct="1">
        <a:spcBef>
          <a:spcPct val="0"/>
        </a:spcBef>
        <a:spcAft>
          <a:spcPct val="0"/>
        </a:spcAft>
        <a:defRPr sz="4400">
          <a:solidFill>
            <a:srgbClr val="284C6A"/>
          </a:solidFill>
          <a:latin typeface="Trebuchet MS" pitchFamily="34" charset="0"/>
        </a:defRPr>
      </a:lvl2pPr>
      <a:lvl3pPr algn="l" rtl="0" eaLnBrk="1" fontAlgn="base" hangingPunct="1">
        <a:spcBef>
          <a:spcPct val="0"/>
        </a:spcBef>
        <a:spcAft>
          <a:spcPct val="0"/>
        </a:spcAft>
        <a:defRPr sz="4400">
          <a:solidFill>
            <a:srgbClr val="284C6A"/>
          </a:solidFill>
          <a:latin typeface="Trebuchet MS" pitchFamily="34" charset="0"/>
        </a:defRPr>
      </a:lvl3pPr>
      <a:lvl4pPr algn="l" rtl="0" eaLnBrk="1" fontAlgn="base" hangingPunct="1">
        <a:spcBef>
          <a:spcPct val="0"/>
        </a:spcBef>
        <a:spcAft>
          <a:spcPct val="0"/>
        </a:spcAft>
        <a:defRPr sz="4400">
          <a:solidFill>
            <a:srgbClr val="284C6A"/>
          </a:solidFill>
          <a:latin typeface="Trebuchet MS" pitchFamily="34" charset="0"/>
        </a:defRPr>
      </a:lvl4pPr>
      <a:lvl5pPr algn="l" rtl="0" eaLnBrk="1" fontAlgn="base" hangingPunct="1">
        <a:spcBef>
          <a:spcPct val="0"/>
        </a:spcBef>
        <a:spcAft>
          <a:spcPct val="0"/>
        </a:spcAft>
        <a:defRPr sz="4400">
          <a:solidFill>
            <a:srgbClr val="284C6A"/>
          </a:solidFill>
          <a:latin typeface="Trebuchet MS" pitchFamily="34" charset="0"/>
        </a:defRPr>
      </a:lvl5pPr>
      <a:lvl6pPr marL="457200" algn="l" rtl="0" eaLnBrk="1" fontAlgn="base" hangingPunct="1">
        <a:spcBef>
          <a:spcPct val="0"/>
        </a:spcBef>
        <a:spcAft>
          <a:spcPct val="0"/>
        </a:spcAft>
        <a:defRPr sz="4400">
          <a:solidFill>
            <a:srgbClr val="284C6A"/>
          </a:solidFill>
          <a:latin typeface="Trebuchet MS" pitchFamily="34" charset="0"/>
        </a:defRPr>
      </a:lvl6pPr>
      <a:lvl7pPr marL="914400" algn="l" rtl="0" eaLnBrk="1" fontAlgn="base" hangingPunct="1">
        <a:spcBef>
          <a:spcPct val="0"/>
        </a:spcBef>
        <a:spcAft>
          <a:spcPct val="0"/>
        </a:spcAft>
        <a:defRPr sz="4400">
          <a:solidFill>
            <a:srgbClr val="284C6A"/>
          </a:solidFill>
          <a:latin typeface="Trebuchet MS" pitchFamily="34" charset="0"/>
        </a:defRPr>
      </a:lvl7pPr>
      <a:lvl8pPr marL="1371600" algn="l" rtl="0" eaLnBrk="1" fontAlgn="base" hangingPunct="1">
        <a:spcBef>
          <a:spcPct val="0"/>
        </a:spcBef>
        <a:spcAft>
          <a:spcPct val="0"/>
        </a:spcAft>
        <a:defRPr sz="4400">
          <a:solidFill>
            <a:srgbClr val="284C6A"/>
          </a:solidFill>
          <a:latin typeface="Trebuchet MS" pitchFamily="34" charset="0"/>
        </a:defRPr>
      </a:lvl8pPr>
      <a:lvl9pPr marL="1828800" algn="l" rtl="0" eaLnBrk="1" fontAlgn="base" hangingPunct="1">
        <a:spcBef>
          <a:spcPct val="0"/>
        </a:spcBef>
        <a:spcAft>
          <a:spcPct val="0"/>
        </a:spcAft>
        <a:defRPr sz="4400">
          <a:solidFill>
            <a:srgbClr val="284C6A"/>
          </a:solidFill>
          <a:latin typeface="Trebuchet MS" pitchFamily="34" charset="0"/>
        </a:defRPr>
      </a:lvl9pPr>
    </p:titleStyle>
    <p:bodyStyle>
      <a:lvl1pPr marL="342900" indent="-342900" algn="l" rtl="0" eaLnBrk="1" fontAlgn="base" hangingPunct="1">
        <a:lnSpc>
          <a:spcPct val="125000"/>
        </a:lnSpc>
        <a:spcBef>
          <a:spcPct val="20000"/>
        </a:spcBef>
        <a:spcAft>
          <a:spcPct val="0"/>
        </a:spcAft>
        <a:buClr>
          <a:schemeClr val="bg2"/>
        </a:buClr>
        <a:buChar char="•"/>
        <a:defRPr sz="3200">
          <a:solidFill>
            <a:srgbClr val="284C6A"/>
          </a:solidFill>
          <a:latin typeface="+mn-lt"/>
          <a:ea typeface="+mn-ea"/>
          <a:cs typeface="+mn-cs"/>
        </a:defRPr>
      </a:lvl1pPr>
      <a:lvl2pPr marL="742950" indent="-285750" algn="l" rtl="0" eaLnBrk="1" fontAlgn="base" hangingPunct="1">
        <a:spcBef>
          <a:spcPct val="20000"/>
        </a:spcBef>
        <a:spcAft>
          <a:spcPct val="0"/>
        </a:spcAft>
        <a:buFont typeface="Trebuchet MS" pitchFamily="34" charset="0"/>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Font typeface="Trebuchet MS" pitchFamily="34" charset="0"/>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video" Target="file:///C:\Users\John\Desktop\teachers'%20training\iebeulagos.tk2.wmv"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video" Target="file:///C:\Users\John\Desktop\teachers'%20training\iebeulagos.tk.wmv" TargetMode="External"/></Relationships>
</file>

<file path=ppt/slides/_rels/slide17.xml.rels><?xml version="1.0" encoding="UTF-8" standalone="yes"?>
<Relationships xmlns="http://schemas.openxmlformats.org/package/2006/relationships"><Relationship Id="rId2" Type="http://schemas.openxmlformats.org/officeDocument/2006/relationships/hyperlink" Target="http://www.tefl.net/teacher-training/teaching-tips.htm"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Grp="1" noChangeArrowheads="1"/>
          </p:cNvSpPr>
          <p:nvPr>
            <p:ph type="subTitle" idx="1"/>
          </p:nvPr>
        </p:nvSpPr>
        <p:spPr>
          <a:xfrm>
            <a:off x="642910" y="3286124"/>
            <a:ext cx="8077200" cy="635000"/>
          </a:xfrm>
        </p:spPr>
        <p:txBody>
          <a:bodyPr/>
          <a:lstStyle/>
          <a:p>
            <a:r>
              <a:rPr lang="en-US" dirty="0" smtClean="0"/>
              <a:t>Meeting held on April 30</a:t>
            </a:r>
            <a:r>
              <a:rPr lang="en-US" baseline="30000" dirty="0" smtClean="0"/>
              <a:t>th</a:t>
            </a:r>
            <a:r>
              <a:rPr lang="en-US" dirty="0" smtClean="0"/>
              <a:t>.</a:t>
            </a:r>
            <a:endParaRPr lang="en-US" dirty="0"/>
          </a:p>
        </p:txBody>
      </p:sp>
      <p:pic>
        <p:nvPicPr>
          <p:cNvPr id="6" name="Imagem 5" descr="iebeu.PNG"/>
          <p:cNvPicPr>
            <a:picLocks noChangeAspect="1"/>
          </p:cNvPicPr>
          <p:nvPr/>
        </p:nvPicPr>
        <p:blipFill>
          <a:blip r:embed="rId2" cstate="print"/>
          <a:stretch>
            <a:fillRect/>
          </a:stretch>
        </p:blipFill>
        <p:spPr>
          <a:xfrm>
            <a:off x="214282" y="500042"/>
            <a:ext cx="2477600" cy="1000132"/>
          </a:xfrm>
          <a:prstGeom prst="rect">
            <a:avLst/>
          </a:prstGeom>
          <a:ln>
            <a:noFill/>
          </a:ln>
          <a:effectLst>
            <a:softEdge rad="112500"/>
          </a:effectLst>
        </p:spPr>
      </p:pic>
      <p:sp>
        <p:nvSpPr>
          <p:cNvPr id="7" name="Retângulo 6"/>
          <p:cNvSpPr/>
          <p:nvPr/>
        </p:nvSpPr>
        <p:spPr>
          <a:xfrm>
            <a:off x="1885003" y="1785926"/>
            <a:ext cx="5442516" cy="923330"/>
          </a:xfrm>
          <a:prstGeom prst="rect">
            <a:avLst/>
          </a:prstGeom>
          <a:noFill/>
        </p:spPr>
        <p:txBody>
          <a:bodyPr wrap="none" lIns="91440" tIns="45720" rIns="91440" bIns="45720">
            <a:spAutoFit/>
          </a:bodyPr>
          <a:lstStyle/>
          <a:p>
            <a:pPr algn="ctr"/>
            <a:r>
              <a:rPr lang="pt-BR" sz="5400"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Pedagogic</a:t>
            </a:r>
            <a:r>
              <a:rPr lang="pt-BR"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Meeting</a:t>
            </a:r>
            <a:endParaRPr lang="pt-BR"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4" name="Rectangle 6"/>
          <p:cNvSpPr>
            <a:spLocks noGrp="1" noChangeArrowheads="1"/>
          </p:cNvSpPr>
          <p:nvPr>
            <p:ph type="title"/>
          </p:nvPr>
        </p:nvSpPr>
        <p:spPr>
          <a:xfrm>
            <a:off x="457200" y="285728"/>
            <a:ext cx="8077200" cy="914400"/>
          </a:xfrm>
        </p:spPr>
        <p:txBody>
          <a:bodyPr/>
          <a:lstStyle/>
          <a:p>
            <a:r>
              <a:rPr lang="en-US" sz="4000" b="1" dirty="0" smtClean="0"/>
              <a:t>Structure and Sequence</a:t>
            </a:r>
            <a:endParaRPr lang="pt-BR" sz="4000" dirty="0"/>
          </a:p>
        </p:txBody>
      </p:sp>
      <p:sp>
        <p:nvSpPr>
          <p:cNvPr id="12295" name="Rectangle 7"/>
          <p:cNvSpPr>
            <a:spLocks noGrp="1" noChangeArrowheads="1"/>
          </p:cNvSpPr>
          <p:nvPr>
            <p:ph type="body" idx="1"/>
          </p:nvPr>
        </p:nvSpPr>
        <p:spPr>
          <a:xfrm>
            <a:off x="457200" y="1147778"/>
            <a:ext cx="8077200" cy="4495800"/>
          </a:xfrm>
        </p:spPr>
        <p:txBody>
          <a:bodyPr/>
          <a:lstStyle/>
          <a:p>
            <a:pPr algn="just"/>
            <a:r>
              <a:rPr lang="en-US" sz="2800" dirty="0" smtClean="0"/>
              <a:t>“It's time to stop blaming adult learners for failing to attend classes regularly because they live adult lives. We need to admit that many learners will have difficulty attending classes consistently and completing programs on schedule. At the same time, we need to take advantage of their persistence and determination.”</a:t>
            </a:r>
          </a:p>
          <a:p>
            <a:r>
              <a:rPr lang="en-US" sz="2800" dirty="0" smtClean="0"/>
              <a:t>P</a:t>
            </a:r>
            <a:r>
              <a:rPr lang="en-US" sz="2800" dirty="0" smtClean="0"/>
              <a:t>redictable </a:t>
            </a:r>
            <a:r>
              <a:rPr lang="en-US" sz="2800" dirty="0" smtClean="0"/>
              <a:t>routine.</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1500166" y="214290"/>
            <a:ext cx="6000792" cy="6286543"/>
          </a:xfrm>
          <a:prstGeom prst="rect">
            <a:avLst/>
          </a:prstGeom>
          <a:solidFill>
            <a:srgbClr val="FFFFFF">
              <a:shade val="85000"/>
            </a:srgbClr>
          </a:solidFill>
          <a:ln w="88900" cap="sq">
            <a:solidFill>
              <a:srgbClr val="FFC000"/>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23" name="Picture 3"/>
          <p:cNvPicPr>
            <a:picLocks noChangeAspect="1" noChangeArrowheads="1"/>
          </p:cNvPicPr>
          <p:nvPr/>
        </p:nvPicPr>
        <p:blipFill>
          <a:blip r:embed="rId3" cstate="print"/>
          <a:srcRect/>
          <a:stretch>
            <a:fillRect/>
          </a:stretch>
        </p:blipFill>
        <p:spPr bwMode="auto">
          <a:xfrm>
            <a:off x="3571868" y="3000372"/>
            <a:ext cx="1855427" cy="1714512"/>
          </a:xfrm>
          <a:prstGeom prst="rect">
            <a:avLst/>
          </a:prstGeom>
          <a:ln>
            <a:noFill/>
          </a:ln>
          <a:effectLst>
            <a:softEdge rad="112500"/>
          </a:effectLst>
        </p:spPr>
      </p:pic>
      <p:sp>
        <p:nvSpPr>
          <p:cNvPr id="15" name="Elipse 14"/>
          <p:cNvSpPr/>
          <p:nvPr/>
        </p:nvSpPr>
        <p:spPr>
          <a:xfrm>
            <a:off x="2357422" y="1714488"/>
            <a:ext cx="1500198" cy="142876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pt-BR"/>
          </a:p>
        </p:txBody>
      </p:sp>
      <p:sp>
        <p:nvSpPr>
          <p:cNvPr id="8" name="CaixaDeTexto 7"/>
          <p:cNvSpPr txBox="1"/>
          <p:nvPr/>
        </p:nvSpPr>
        <p:spPr>
          <a:xfrm>
            <a:off x="1857356" y="2571744"/>
            <a:ext cx="1214446" cy="707886"/>
          </a:xfrm>
          <a:prstGeom prst="rect">
            <a:avLst/>
          </a:prstGeom>
          <a:solidFill>
            <a:srgbClr val="FF0000"/>
          </a:solidFill>
        </p:spPr>
        <p:txBody>
          <a:bodyPr wrap="square" rtlCol="0">
            <a:spAutoFit/>
          </a:bodyPr>
          <a:lstStyle/>
          <a:p>
            <a:r>
              <a:rPr lang="pt-BR" sz="2000" dirty="0" err="1" smtClean="0">
                <a:solidFill>
                  <a:schemeClr val="bg1"/>
                </a:solidFill>
              </a:rPr>
              <a:t>Same</a:t>
            </a:r>
            <a:r>
              <a:rPr lang="pt-BR" sz="2000" dirty="0" smtClean="0">
                <a:solidFill>
                  <a:schemeClr val="bg1"/>
                </a:solidFill>
              </a:rPr>
              <a:t> for </a:t>
            </a:r>
            <a:r>
              <a:rPr lang="pt-BR" sz="2000" dirty="0" err="1" smtClean="0">
                <a:solidFill>
                  <a:schemeClr val="bg1"/>
                </a:solidFill>
              </a:rPr>
              <a:t>everyone</a:t>
            </a:r>
            <a:endParaRPr lang="pt-BR" sz="2000" dirty="0">
              <a:solidFill>
                <a:schemeClr val="bg1"/>
              </a:solidFill>
            </a:endParaRPr>
          </a:p>
        </p:txBody>
      </p:sp>
      <p:sp>
        <p:nvSpPr>
          <p:cNvPr id="16" name="CaixaDeTexto 15"/>
          <p:cNvSpPr txBox="1"/>
          <p:nvPr/>
        </p:nvSpPr>
        <p:spPr>
          <a:xfrm>
            <a:off x="2643174" y="2071678"/>
            <a:ext cx="955711" cy="461665"/>
          </a:xfrm>
          <a:prstGeom prst="rect">
            <a:avLst/>
          </a:prstGeom>
          <a:noFill/>
        </p:spPr>
        <p:txBody>
          <a:bodyPr wrap="non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pt-BR" sz="24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Needs</a:t>
            </a:r>
            <a:endParaRPr lang="pt-BR"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7" name="Elipse 16"/>
          <p:cNvSpPr/>
          <p:nvPr/>
        </p:nvSpPr>
        <p:spPr>
          <a:xfrm>
            <a:off x="5143504" y="1714488"/>
            <a:ext cx="1428760" cy="142876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pt-BR"/>
          </a:p>
        </p:txBody>
      </p:sp>
      <p:sp>
        <p:nvSpPr>
          <p:cNvPr id="18" name="CaixaDeTexto 17"/>
          <p:cNvSpPr txBox="1"/>
          <p:nvPr/>
        </p:nvSpPr>
        <p:spPr>
          <a:xfrm>
            <a:off x="5357818" y="2143116"/>
            <a:ext cx="997709" cy="461665"/>
          </a:xfrm>
          <a:prstGeom prst="rect">
            <a:avLst/>
          </a:prstGeom>
          <a:noFill/>
        </p:spPr>
        <p:txBody>
          <a:bodyPr wrap="non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pt-BR" sz="24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Values</a:t>
            </a:r>
            <a:endParaRPr lang="pt-BR"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9" name="CaixaDeTexto 8"/>
          <p:cNvSpPr txBox="1"/>
          <p:nvPr/>
        </p:nvSpPr>
        <p:spPr>
          <a:xfrm>
            <a:off x="5857884" y="2643182"/>
            <a:ext cx="1285884" cy="1015663"/>
          </a:xfrm>
          <a:prstGeom prst="rect">
            <a:avLst/>
          </a:prstGeom>
          <a:solidFill>
            <a:srgbClr val="FF0000"/>
          </a:solidFill>
        </p:spPr>
        <p:txBody>
          <a:bodyPr wrap="square" rtlCol="0">
            <a:spAutoFit/>
          </a:bodyPr>
          <a:lstStyle/>
          <a:p>
            <a:r>
              <a:rPr lang="pt-BR" sz="2000" dirty="0" err="1" smtClean="0">
                <a:solidFill>
                  <a:schemeClr val="bg1"/>
                </a:solidFill>
              </a:rPr>
              <a:t>Intrinsic</a:t>
            </a:r>
            <a:endParaRPr lang="pt-BR" sz="2000" dirty="0" smtClean="0">
              <a:solidFill>
                <a:schemeClr val="bg1"/>
              </a:solidFill>
            </a:endParaRPr>
          </a:p>
          <a:p>
            <a:r>
              <a:rPr lang="pt-BR" sz="2000" dirty="0" err="1" smtClean="0">
                <a:solidFill>
                  <a:schemeClr val="bg1"/>
                </a:solidFill>
              </a:rPr>
              <a:t>developed</a:t>
            </a:r>
            <a:endParaRPr lang="pt-BR" sz="2000" dirty="0" smtClean="0">
              <a:solidFill>
                <a:schemeClr val="bg1"/>
              </a:solidFill>
            </a:endParaRPr>
          </a:p>
          <a:p>
            <a:r>
              <a:rPr lang="pt-BR" sz="2000" dirty="0" smtClean="0">
                <a:solidFill>
                  <a:schemeClr val="bg1"/>
                </a:solidFill>
              </a:rPr>
              <a:t>over </a:t>
            </a:r>
            <a:r>
              <a:rPr lang="pt-BR" sz="2000" dirty="0" err="1" smtClean="0">
                <a:solidFill>
                  <a:schemeClr val="bg1"/>
                </a:solidFill>
              </a:rPr>
              <a:t>life</a:t>
            </a:r>
            <a:endParaRPr lang="pt-BR" sz="2000" dirty="0">
              <a:solidFill>
                <a:schemeClr val="bg1"/>
              </a:solidFill>
            </a:endParaRPr>
          </a:p>
        </p:txBody>
      </p:sp>
      <p:sp>
        <p:nvSpPr>
          <p:cNvPr id="22" name="CaixaDeTexto 21"/>
          <p:cNvSpPr txBox="1"/>
          <p:nvPr/>
        </p:nvSpPr>
        <p:spPr>
          <a:xfrm>
            <a:off x="4071934" y="3571876"/>
            <a:ext cx="896399" cy="461665"/>
          </a:xfrm>
          <a:prstGeom prst="rect">
            <a:avLst/>
          </a:prstGeom>
          <a:noFill/>
        </p:spPr>
        <p:txBody>
          <a:bodyPr wrap="non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pt-BR" sz="24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Goals</a:t>
            </a:r>
            <a:endParaRPr lang="pt-BR"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24" name="CaixaDeTexto 23"/>
          <p:cNvSpPr txBox="1"/>
          <p:nvPr/>
        </p:nvSpPr>
        <p:spPr>
          <a:xfrm>
            <a:off x="5072066" y="3857628"/>
            <a:ext cx="928694" cy="707886"/>
          </a:xfrm>
          <a:prstGeom prst="rect">
            <a:avLst/>
          </a:prstGeom>
          <a:solidFill>
            <a:srgbClr val="FF0000"/>
          </a:solidFill>
        </p:spPr>
        <p:txBody>
          <a:bodyPr wrap="square" rtlCol="0">
            <a:spAutoFit/>
          </a:bodyPr>
          <a:lstStyle/>
          <a:p>
            <a:pPr algn="ctr"/>
            <a:r>
              <a:rPr lang="pt-BR" sz="2000" dirty="0" err="1" smtClean="0">
                <a:solidFill>
                  <a:schemeClr val="bg1"/>
                </a:solidFill>
              </a:rPr>
              <a:t>Can</a:t>
            </a:r>
            <a:r>
              <a:rPr lang="pt-BR" sz="2000" dirty="0" smtClean="0">
                <a:solidFill>
                  <a:schemeClr val="bg1"/>
                </a:solidFill>
              </a:rPr>
              <a:t> </a:t>
            </a:r>
            <a:r>
              <a:rPr lang="pt-BR" sz="2000" dirty="0" err="1" smtClean="0">
                <a:solidFill>
                  <a:schemeClr val="bg1"/>
                </a:solidFill>
              </a:rPr>
              <a:t>change</a:t>
            </a:r>
            <a:endParaRPr lang="pt-BR" sz="2000" dirty="0">
              <a:solidFill>
                <a:schemeClr val="bg1"/>
              </a:solidFill>
            </a:endParaRPr>
          </a:p>
        </p:txBody>
      </p:sp>
      <p:sp>
        <p:nvSpPr>
          <p:cNvPr id="25" name="CaixaDeTexto 24"/>
          <p:cNvSpPr txBox="1"/>
          <p:nvPr/>
        </p:nvSpPr>
        <p:spPr>
          <a:xfrm>
            <a:off x="2928926" y="5000636"/>
            <a:ext cx="928694" cy="707886"/>
          </a:xfrm>
          <a:prstGeom prst="rect">
            <a:avLst/>
          </a:prstGeom>
          <a:solidFill>
            <a:srgbClr val="00CCFF"/>
          </a:solidFill>
        </p:spPr>
        <p:txBody>
          <a:bodyPr wrap="square" rtlCol="0">
            <a:spAutoFit/>
          </a:bodyPr>
          <a:lstStyle/>
          <a:p>
            <a:pPr algn="ctr"/>
            <a:r>
              <a:rPr lang="pt-BR" sz="2000" dirty="0" smtClean="0"/>
              <a:t>Short </a:t>
            </a:r>
          </a:p>
          <a:p>
            <a:pPr algn="ctr"/>
            <a:r>
              <a:rPr lang="pt-BR" sz="2000" dirty="0" err="1" smtClean="0"/>
              <a:t>term</a:t>
            </a:r>
            <a:endParaRPr lang="pt-BR" sz="2000" dirty="0"/>
          </a:p>
        </p:txBody>
      </p:sp>
      <p:sp>
        <p:nvSpPr>
          <p:cNvPr id="26" name="CaixaDeTexto 25"/>
          <p:cNvSpPr txBox="1"/>
          <p:nvPr/>
        </p:nvSpPr>
        <p:spPr>
          <a:xfrm>
            <a:off x="5072066" y="5000636"/>
            <a:ext cx="928694" cy="707886"/>
          </a:xfrm>
          <a:prstGeom prst="rect">
            <a:avLst/>
          </a:prstGeom>
          <a:solidFill>
            <a:srgbClr val="00CCFF"/>
          </a:solidFill>
        </p:spPr>
        <p:txBody>
          <a:bodyPr wrap="square" rtlCol="0">
            <a:spAutoFit/>
          </a:bodyPr>
          <a:lstStyle/>
          <a:p>
            <a:pPr algn="ctr"/>
            <a:r>
              <a:rPr lang="pt-BR" sz="2000" dirty="0" err="1" smtClean="0"/>
              <a:t>Long</a:t>
            </a:r>
            <a:r>
              <a:rPr lang="pt-BR" sz="2000" dirty="0" smtClean="0"/>
              <a:t> </a:t>
            </a:r>
          </a:p>
          <a:p>
            <a:pPr algn="ctr"/>
            <a:r>
              <a:rPr lang="pt-BR" sz="2000" dirty="0" err="1" smtClean="0"/>
              <a:t>term</a:t>
            </a:r>
            <a:endParaRPr lang="pt-BR" sz="2000" dirty="0"/>
          </a:p>
        </p:txBody>
      </p:sp>
      <p:sp>
        <p:nvSpPr>
          <p:cNvPr id="27" name="CaixaDeTexto 26"/>
          <p:cNvSpPr txBox="1"/>
          <p:nvPr/>
        </p:nvSpPr>
        <p:spPr>
          <a:xfrm>
            <a:off x="2357422" y="6000768"/>
            <a:ext cx="928694" cy="400110"/>
          </a:xfrm>
          <a:prstGeom prst="rect">
            <a:avLst/>
          </a:prstGeom>
          <a:solidFill>
            <a:srgbClr val="FFFF66"/>
          </a:solidFill>
        </p:spPr>
        <p:txBody>
          <a:bodyPr wrap="square" rtlCol="0">
            <a:spAutoFit/>
          </a:bodyPr>
          <a:lstStyle/>
          <a:p>
            <a:pPr algn="ctr"/>
            <a:r>
              <a:rPr lang="pt-BR" sz="2000" dirty="0" smtClean="0"/>
              <a:t>Vague</a:t>
            </a:r>
            <a:endParaRPr lang="pt-BR" sz="2000" dirty="0"/>
          </a:p>
        </p:txBody>
      </p:sp>
      <p:sp>
        <p:nvSpPr>
          <p:cNvPr id="29" name="CaixaDeTexto 28"/>
          <p:cNvSpPr txBox="1"/>
          <p:nvPr/>
        </p:nvSpPr>
        <p:spPr>
          <a:xfrm>
            <a:off x="3428992" y="6000768"/>
            <a:ext cx="928694" cy="400110"/>
          </a:xfrm>
          <a:prstGeom prst="rect">
            <a:avLst/>
          </a:prstGeom>
          <a:solidFill>
            <a:srgbClr val="FFFF66"/>
          </a:solidFill>
        </p:spPr>
        <p:txBody>
          <a:bodyPr wrap="square" rtlCol="0">
            <a:spAutoFit/>
          </a:bodyPr>
          <a:lstStyle/>
          <a:p>
            <a:pPr algn="ctr"/>
            <a:r>
              <a:rPr lang="pt-BR" sz="2000" dirty="0" err="1" smtClean="0"/>
              <a:t>Specifc</a:t>
            </a:r>
            <a:endParaRPr lang="pt-BR" sz="2000" dirty="0"/>
          </a:p>
        </p:txBody>
      </p:sp>
      <p:sp>
        <p:nvSpPr>
          <p:cNvPr id="30" name="CaixaDeTexto 29"/>
          <p:cNvSpPr txBox="1"/>
          <p:nvPr/>
        </p:nvSpPr>
        <p:spPr>
          <a:xfrm>
            <a:off x="4572000" y="6000768"/>
            <a:ext cx="928694" cy="400110"/>
          </a:xfrm>
          <a:prstGeom prst="rect">
            <a:avLst/>
          </a:prstGeom>
          <a:solidFill>
            <a:srgbClr val="FFFF66"/>
          </a:solidFill>
        </p:spPr>
        <p:txBody>
          <a:bodyPr wrap="square" rtlCol="0">
            <a:spAutoFit/>
          </a:bodyPr>
          <a:lstStyle/>
          <a:p>
            <a:pPr algn="ctr"/>
            <a:r>
              <a:rPr lang="pt-BR" sz="2000" dirty="0" smtClean="0"/>
              <a:t>Vague</a:t>
            </a:r>
            <a:endParaRPr lang="pt-BR" sz="2000" dirty="0"/>
          </a:p>
        </p:txBody>
      </p:sp>
      <p:sp>
        <p:nvSpPr>
          <p:cNvPr id="31" name="CaixaDeTexto 30"/>
          <p:cNvSpPr txBox="1"/>
          <p:nvPr/>
        </p:nvSpPr>
        <p:spPr>
          <a:xfrm>
            <a:off x="5643570" y="6000768"/>
            <a:ext cx="928694" cy="400110"/>
          </a:xfrm>
          <a:prstGeom prst="rect">
            <a:avLst/>
          </a:prstGeom>
          <a:solidFill>
            <a:srgbClr val="FFFF66"/>
          </a:solidFill>
        </p:spPr>
        <p:txBody>
          <a:bodyPr wrap="square" rtlCol="0">
            <a:spAutoFit/>
          </a:bodyPr>
          <a:lstStyle/>
          <a:p>
            <a:pPr algn="ctr"/>
            <a:r>
              <a:rPr lang="pt-BR" sz="2000" dirty="0" err="1" smtClean="0"/>
              <a:t>Specifc</a:t>
            </a:r>
            <a:endParaRPr lang="pt-BR" sz="2000"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357158" y="500042"/>
            <a:ext cx="8105804" cy="4638676"/>
          </a:xfrm>
        </p:spPr>
        <p:txBody>
          <a:bodyPr>
            <a:noAutofit/>
          </a:bodyPr>
          <a:lstStyle/>
          <a:p>
            <a:pPr algn="just"/>
            <a:r>
              <a:rPr lang="en-US" sz="2800" dirty="0" smtClean="0">
                <a:solidFill>
                  <a:schemeClr val="tx1"/>
                </a:solidFill>
              </a:rPr>
              <a:t>The research on motivation defines motivation as an orientation toward a goal. (This orientation may be positive, negative, or </a:t>
            </a:r>
            <a:r>
              <a:rPr lang="pt-BR" sz="2800" dirty="0" smtClean="0">
                <a:solidFill>
                  <a:schemeClr val="tx1"/>
                </a:solidFill>
              </a:rPr>
              <a:t>    </a:t>
            </a:r>
            <a:r>
              <a:rPr lang="pt-BR" sz="2800" dirty="0" err="1" smtClean="0">
                <a:solidFill>
                  <a:schemeClr val="tx1"/>
                </a:solidFill>
              </a:rPr>
              <a:t>ambivalent</a:t>
            </a:r>
            <a:r>
              <a:rPr lang="pt-BR" sz="2800" dirty="0" smtClean="0">
                <a:solidFill>
                  <a:schemeClr val="tx1"/>
                </a:solidFill>
              </a:rPr>
              <a:t>.) </a:t>
            </a:r>
            <a:r>
              <a:rPr lang="pt-BR" sz="2800" dirty="0" err="1" smtClean="0">
                <a:solidFill>
                  <a:schemeClr val="tx1"/>
                </a:solidFill>
              </a:rPr>
              <a:t>Motivation</a:t>
            </a:r>
            <a:r>
              <a:rPr lang="pt-BR" sz="2800" dirty="0" smtClean="0">
                <a:solidFill>
                  <a:schemeClr val="tx1"/>
                </a:solidFill>
              </a:rPr>
              <a:t> </a:t>
            </a:r>
            <a:r>
              <a:rPr lang="pt-BR" sz="2800" dirty="0" err="1" smtClean="0">
                <a:solidFill>
                  <a:schemeClr val="tx1"/>
                </a:solidFill>
              </a:rPr>
              <a:t>provides</a:t>
            </a:r>
            <a:r>
              <a:rPr lang="pt-BR" sz="2800" dirty="0" smtClean="0">
                <a:solidFill>
                  <a:schemeClr val="tx1"/>
                </a:solidFill>
              </a:rPr>
              <a:t> a source </a:t>
            </a:r>
            <a:r>
              <a:rPr lang="pt-BR" sz="2800" dirty="0" err="1" smtClean="0">
                <a:solidFill>
                  <a:schemeClr val="tx1"/>
                </a:solidFill>
              </a:rPr>
              <a:t>of</a:t>
            </a:r>
            <a:r>
              <a:rPr lang="pt-BR" sz="2800" dirty="0" smtClean="0">
                <a:solidFill>
                  <a:schemeClr val="tx1"/>
                </a:solidFill>
              </a:rPr>
              <a:t> </a:t>
            </a:r>
            <a:r>
              <a:rPr lang="en-US" sz="2800" dirty="0" smtClean="0">
                <a:solidFill>
                  <a:schemeClr val="tx1"/>
                </a:solidFill>
              </a:rPr>
              <a:t>energy that is responsible for </a:t>
            </a:r>
            <a:r>
              <a:rPr lang="en-US" sz="2800" i="1" dirty="0" smtClean="0">
                <a:solidFill>
                  <a:schemeClr val="tx1"/>
                </a:solidFill>
              </a:rPr>
              <a:t>why learners </a:t>
            </a:r>
            <a:r>
              <a:rPr lang="en-US" sz="2800" dirty="0" smtClean="0">
                <a:solidFill>
                  <a:schemeClr val="tx1"/>
                </a:solidFill>
              </a:rPr>
              <a:t>decide to make an effort, </a:t>
            </a:r>
            <a:r>
              <a:rPr lang="en-US" sz="2800" i="1" dirty="0" smtClean="0">
                <a:solidFill>
                  <a:schemeClr val="tx1"/>
                </a:solidFill>
              </a:rPr>
              <a:t>how long they are </a:t>
            </a:r>
            <a:r>
              <a:rPr lang="en-US" sz="2800" dirty="0" smtClean="0">
                <a:solidFill>
                  <a:schemeClr val="tx1"/>
                </a:solidFill>
              </a:rPr>
              <a:t>willing to sustain an activity, </a:t>
            </a:r>
            <a:r>
              <a:rPr lang="en-US" sz="2800" i="1" dirty="0" smtClean="0">
                <a:solidFill>
                  <a:schemeClr val="tx1"/>
                </a:solidFill>
              </a:rPr>
              <a:t>how hard they are </a:t>
            </a:r>
            <a:r>
              <a:rPr lang="en-US" sz="2800" dirty="0" smtClean="0">
                <a:solidFill>
                  <a:schemeClr val="tx1"/>
                </a:solidFill>
              </a:rPr>
              <a:t>going to pursue it, and </a:t>
            </a:r>
            <a:r>
              <a:rPr lang="en-US" sz="2800" i="1" dirty="0" smtClean="0">
                <a:solidFill>
                  <a:schemeClr val="tx1"/>
                </a:solidFill>
              </a:rPr>
              <a:t>how connected they feel </a:t>
            </a:r>
            <a:r>
              <a:rPr lang="pt-BR" sz="2800" dirty="0" smtClean="0">
                <a:solidFill>
                  <a:schemeClr val="tx1"/>
                </a:solidFill>
              </a:rPr>
              <a:t>to </a:t>
            </a:r>
            <a:r>
              <a:rPr lang="pt-BR" sz="2800" dirty="0" err="1" smtClean="0">
                <a:solidFill>
                  <a:schemeClr val="tx1"/>
                </a:solidFill>
              </a:rPr>
              <a:t>the</a:t>
            </a:r>
            <a:r>
              <a:rPr lang="pt-BR" sz="2800" dirty="0" smtClean="0">
                <a:solidFill>
                  <a:schemeClr val="tx1"/>
                </a:solidFill>
              </a:rPr>
              <a:t> </a:t>
            </a:r>
            <a:r>
              <a:rPr lang="pt-BR" sz="2800" dirty="0" err="1" smtClean="0">
                <a:solidFill>
                  <a:schemeClr val="tx1"/>
                </a:solidFill>
              </a:rPr>
              <a:t>activity</a:t>
            </a:r>
            <a:r>
              <a:rPr lang="pt-BR" sz="2800" dirty="0" smtClean="0">
                <a:solidFill>
                  <a:schemeClr val="tx1"/>
                </a:solidFill>
              </a:rPr>
              <a:t>.</a:t>
            </a:r>
            <a:endParaRPr lang="pt-BR" sz="2800" dirty="0">
              <a:solidFill>
                <a:schemeClr val="tx1"/>
              </a:solidFill>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357158" y="714356"/>
            <a:ext cx="8358246" cy="4832092"/>
          </a:xfrm>
          <a:prstGeom prst="rect">
            <a:avLst/>
          </a:prstGeom>
          <a:noFill/>
        </p:spPr>
        <p:txBody>
          <a:bodyPr wrap="square" rtlCol="0">
            <a:spAutoFit/>
          </a:bodyPr>
          <a:lstStyle/>
          <a:p>
            <a:pPr algn="just"/>
            <a:r>
              <a:rPr lang="en-US" sz="2800" dirty="0" smtClean="0"/>
              <a:t>Because igniting and sustaining a source of positive energy is so vital to ultimate success, </a:t>
            </a:r>
            <a:r>
              <a:rPr lang="en-US" sz="2800" i="1" dirty="0" smtClean="0"/>
              <a:t>everything the teacher does in the language </a:t>
            </a:r>
            <a:r>
              <a:rPr lang="en-US" sz="2800" dirty="0" smtClean="0"/>
              <a:t>classroom has two goals. One is, of course, to further language development, and the other is to generate motivation for continued learning. Much of the research on motivation has confirmed the fundamental principle of </a:t>
            </a:r>
            <a:r>
              <a:rPr lang="pt-BR" sz="2800" dirty="0" err="1" smtClean="0"/>
              <a:t>causality</a:t>
            </a:r>
            <a:r>
              <a:rPr lang="pt-BR" sz="2800" dirty="0" smtClean="0"/>
              <a:t>: </a:t>
            </a:r>
            <a:r>
              <a:rPr lang="pt-BR" sz="2800" dirty="0" err="1" smtClean="0"/>
              <a:t>motivation</a:t>
            </a:r>
            <a:r>
              <a:rPr lang="pt-BR" sz="2800" dirty="0" smtClean="0"/>
              <a:t> </a:t>
            </a:r>
            <a:r>
              <a:rPr lang="pt-BR" sz="2800" dirty="0" err="1" smtClean="0"/>
              <a:t>affects</a:t>
            </a:r>
            <a:r>
              <a:rPr lang="pt-BR" sz="2800" dirty="0" smtClean="0"/>
              <a:t> </a:t>
            </a:r>
            <a:r>
              <a:rPr lang="pt-BR" sz="2800" dirty="0" err="1" smtClean="0"/>
              <a:t>effort</a:t>
            </a:r>
            <a:r>
              <a:rPr lang="pt-BR" sz="2800" dirty="0" smtClean="0"/>
              <a:t>, </a:t>
            </a:r>
            <a:r>
              <a:rPr lang="pt-BR" sz="2800" dirty="0" err="1" smtClean="0"/>
              <a:t>effort</a:t>
            </a:r>
            <a:r>
              <a:rPr lang="pt-BR" sz="2800" dirty="0" smtClean="0"/>
              <a:t> </a:t>
            </a:r>
            <a:r>
              <a:rPr lang="en-US" sz="2800" dirty="0" smtClean="0"/>
              <a:t>affects results, positive results lead to an increase in ability. What this suggests, of course, is that by improving students’ motivation we are actually amplifying  their ability in the language and fueling their ability </a:t>
            </a:r>
            <a:r>
              <a:rPr lang="pt-BR" sz="2800" dirty="0" smtClean="0"/>
              <a:t>to </a:t>
            </a:r>
            <a:r>
              <a:rPr lang="pt-BR" sz="2800" dirty="0" err="1" smtClean="0"/>
              <a:t>learn</a:t>
            </a:r>
            <a:r>
              <a:rPr lang="pt-BR" sz="2800" dirty="0" smtClean="0"/>
              <a:t>.</a:t>
            </a:r>
            <a:endParaRPr lang="pt-BR" sz="2800"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357158" y="357166"/>
            <a:ext cx="8286808" cy="1357322"/>
          </a:xfrm>
        </p:spPr>
        <p:txBody>
          <a:bodyPr/>
          <a:lstStyle/>
          <a:p>
            <a:pPr>
              <a:buNone/>
            </a:pPr>
            <a:r>
              <a:rPr lang="pt-BR" sz="2800" b="1" dirty="0" smtClean="0">
                <a:solidFill>
                  <a:schemeClr val="tx1"/>
                </a:solidFill>
              </a:rPr>
              <a:t> </a:t>
            </a:r>
            <a:r>
              <a:rPr lang="pt-BR" sz="2800" b="1" dirty="0" err="1" smtClean="0">
                <a:solidFill>
                  <a:schemeClr val="tx1"/>
                </a:solidFill>
              </a:rPr>
              <a:t>What</a:t>
            </a:r>
            <a:r>
              <a:rPr lang="pt-BR" sz="2800" b="1" dirty="0" smtClean="0">
                <a:solidFill>
                  <a:schemeClr val="tx1"/>
                </a:solidFill>
              </a:rPr>
              <a:t> </a:t>
            </a:r>
            <a:r>
              <a:rPr lang="pt-BR" sz="2800" b="1" dirty="0" err="1" smtClean="0">
                <a:solidFill>
                  <a:schemeClr val="tx1"/>
                </a:solidFill>
              </a:rPr>
              <a:t>specific</a:t>
            </a:r>
            <a:r>
              <a:rPr lang="pt-BR" sz="2800" b="1" dirty="0" smtClean="0">
                <a:solidFill>
                  <a:schemeClr val="tx1"/>
                </a:solidFill>
              </a:rPr>
              <a:t> approaches </a:t>
            </a:r>
            <a:r>
              <a:rPr lang="pt-BR" sz="2800" b="1" dirty="0" err="1" smtClean="0">
                <a:solidFill>
                  <a:schemeClr val="tx1"/>
                </a:solidFill>
              </a:rPr>
              <a:t>can</a:t>
            </a:r>
            <a:r>
              <a:rPr lang="pt-BR" sz="2800" b="1" dirty="0" smtClean="0">
                <a:solidFill>
                  <a:schemeClr val="tx1"/>
                </a:solidFill>
              </a:rPr>
              <a:t> </a:t>
            </a:r>
            <a:r>
              <a:rPr lang="pt-BR" sz="2800" b="1" dirty="0" err="1" smtClean="0">
                <a:solidFill>
                  <a:schemeClr val="tx1"/>
                </a:solidFill>
              </a:rPr>
              <a:t>teachers</a:t>
            </a:r>
            <a:r>
              <a:rPr lang="pt-BR" sz="2800" b="1" dirty="0" smtClean="0">
                <a:solidFill>
                  <a:schemeClr val="tx1"/>
                </a:solidFill>
              </a:rPr>
              <a:t> </a:t>
            </a:r>
            <a:r>
              <a:rPr lang="pt-BR" sz="2800" b="1" dirty="0" err="1" smtClean="0">
                <a:solidFill>
                  <a:schemeClr val="tx1"/>
                </a:solidFill>
              </a:rPr>
              <a:t>take</a:t>
            </a:r>
            <a:r>
              <a:rPr lang="pt-BR" sz="2800" b="1" dirty="0" smtClean="0">
                <a:solidFill>
                  <a:schemeClr val="tx1"/>
                </a:solidFill>
              </a:rPr>
              <a:t> to </a:t>
            </a:r>
            <a:r>
              <a:rPr lang="pt-BR" sz="2800" b="1" dirty="0" err="1" smtClean="0">
                <a:solidFill>
                  <a:schemeClr val="tx1"/>
                </a:solidFill>
              </a:rPr>
              <a:t>generate</a:t>
            </a:r>
            <a:r>
              <a:rPr lang="pt-BR" sz="2800" b="1" dirty="0" smtClean="0">
                <a:solidFill>
                  <a:schemeClr val="tx1"/>
                </a:solidFill>
              </a:rPr>
              <a:t> </a:t>
            </a:r>
          </a:p>
          <a:p>
            <a:pPr>
              <a:buNone/>
            </a:pPr>
            <a:r>
              <a:rPr lang="pt-BR" sz="2800" b="1" dirty="0" smtClean="0">
                <a:solidFill>
                  <a:schemeClr val="tx1"/>
                </a:solidFill>
              </a:rPr>
              <a:t> </a:t>
            </a:r>
            <a:r>
              <a:rPr lang="pt-BR" sz="2800" b="1" dirty="0" err="1" smtClean="0">
                <a:solidFill>
                  <a:schemeClr val="tx1"/>
                </a:solidFill>
              </a:rPr>
              <a:t>motivation</a:t>
            </a:r>
            <a:r>
              <a:rPr lang="pt-BR" sz="2800" b="1" dirty="0" smtClean="0">
                <a:solidFill>
                  <a:schemeClr val="tx1"/>
                </a:solidFill>
              </a:rPr>
              <a:t>?</a:t>
            </a:r>
            <a:endParaRPr lang="pt-BR" sz="2800" b="1" dirty="0">
              <a:solidFill>
                <a:schemeClr val="tx1"/>
              </a:solidFill>
            </a:endParaRPr>
          </a:p>
        </p:txBody>
      </p:sp>
      <p:sp>
        <p:nvSpPr>
          <p:cNvPr id="4" name="Retângulo 3"/>
          <p:cNvSpPr/>
          <p:nvPr/>
        </p:nvSpPr>
        <p:spPr>
          <a:xfrm>
            <a:off x="428596" y="1760513"/>
            <a:ext cx="8429684" cy="954107"/>
          </a:xfrm>
          <a:prstGeom prst="rect">
            <a:avLst/>
          </a:prstGeom>
        </p:spPr>
        <p:txBody>
          <a:bodyPr wrap="square">
            <a:spAutoFit/>
          </a:bodyPr>
          <a:lstStyle/>
          <a:p>
            <a:r>
              <a:rPr lang="pt-BR" sz="2800" b="1" dirty="0" err="1" smtClean="0">
                <a:latin typeface="+mn-lt"/>
              </a:rPr>
              <a:t>The</a:t>
            </a:r>
            <a:r>
              <a:rPr lang="pt-BR" sz="2800" b="1" dirty="0" smtClean="0">
                <a:latin typeface="+mn-lt"/>
              </a:rPr>
              <a:t> </a:t>
            </a:r>
            <a:r>
              <a:rPr lang="pt-BR" sz="2800" b="1" dirty="0" err="1" smtClean="0">
                <a:latin typeface="+mn-lt"/>
              </a:rPr>
              <a:t>three</a:t>
            </a:r>
            <a:r>
              <a:rPr lang="pt-BR" sz="2800" b="1" dirty="0" smtClean="0">
                <a:latin typeface="+mn-lt"/>
              </a:rPr>
              <a:t> </a:t>
            </a:r>
            <a:r>
              <a:rPr lang="pt-BR" sz="2800" b="1" dirty="0" err="1" smtClean="0">
                <a:latin typeface="+mn-lt"/>
              </a:rPr>
              <a:t>levels</a:t>
            </a:r>
            <a:r>
              <a:rPr lang="pt-BR" sz="2800" b="1" dirty="0" smtClean="0">
                <a:latin typeface="+mn-lt"/>
              </a:rPr>
              <a:t> </a:t>
            </a:r>
            <a:r>
              <a:rPr lang="pt-BR" sz="2800" b="1" dirty="0" err="1" smtClean="0">
                <a:latin typeface="+mn-lt"/>
              </a:rPr>
              <a:t>or</a:t>
            </a:r>
            <a:r>
              <a:rPr lang="pt-BR" sz="2800" b="1" dirty="0" smtClean="0">
                <a:latin typeface="+mn-lt"/>
              </a:rPr>
              <a:t> </a:t>
            </a:r>
            <a:r>
              <a:rPr lang="en-US" sz="2800" b="1" dirty="0" smtClean="0">
                <a:latin typeface="+mn-lt"/>
              </a:rPr>
              <a:t>layers of motivation in language learning:</a:t>
            </a:r>
            <a:endParaRPr lang="pt-BR" sz="2800" b="1" dirty="0" smtClean="0">
              <a:latin typeface="+mn-lt"/>
            </a:endParaRPr>
          </a:p>
        </p:txBody>
      </p:sp>
      <p:sp>
        <p:nvSpPr>
          <p:cNvPr id="5" name="Retângulo 4"/>
          <p:cNvSpPr/>
          <p:nvPr/>
        </p:nvSpPr>
        <p:spPr>
          <a:xfrm>
            <a:off x="571472" y="3071810"/>
            <a:ext cx="8429684" cy="2677656"/>
          </a:xfrm>
          <a:prstGeom prst="rect">
            <a:avLst/>
          </a:prstGeom>
        </p:spPr>
        <p:txBody>
          <a:bodyPr wrap="square">
            <a:spAutoFit/>
          </a:bodyPr>
          <a:lstStyle/>
          <a:p>
            <a:pPr>
              <a:buFont typeface="Arial" pitchFamily="34" charset="0"/>
              <a:buChar char="•"/>
            </a:pPr>
            <a:r>
              <a:rPr lang="en-US" sz="2800" dirty="0" smtClean="0"/>
              <a:t>  The first layer of motivation:  </a:t>
            </a:r>
            <a:r>
              <a:rPr lang="pt-BR" sz="2800" dirty="0" err="1" smtClean="0"/>
              <a:t>Finding</a:t>
            </a:r>
            <a:r>
              <a:rPr lang="pt-BR" sz="2800" dirty="0" smtClean="0"/>
              <a:t> </a:t>
            </a:r>
            <a:r>
              <a:rPr lang="pt-BR" sz="2800" dirty="0" err="1" smtClean="0"/>
              <a:t>your</a:t>
            </a:r>
            <a:r>
              <a:rPr lang="pt-BR" sz="2800" dirty="0" smtClean="0"/>
              <a:t> </a:t>
            </a:r>
            <a:r>
              <a:rPr lang="pt-BR" sz="2800" dirty="0" err="1" smtClean="0"/>
              <a:t>passion</a:t>
            </a:r>
            <a:r>
              <a:rPr lang="pt-BR" sz="2800" dirty="0" smtClean="0"/>
              <a:t>.</a:t>
            </a:r>
          </a:p>
          <a:p>
            <a:pPr>
              <a:buFont typeface="Arial" pitchFamily="34" charset="0"/>
              <a:buChar char="•"/>
            </a:pPr>
            <a:endParaRPr lang="pt-BR" sz="2800" dirty="0" smtClean="0"/>
          </a:p>
          <a:p>
            <a:pPr>
              <a:buFont typeface="Arial" pitchFamily="34" charset="0"/>
              <a:buChar char="•"/>
            </a:pPr>
            <a:r>
              <a:rPr lang="pt-BR" sz="2800" dirty="0" smtClean="0"/>
              <a:t>  </a:t>
            </a:r>
            <a:r>
              <a:rPr lang="pt-BR" sz="2800" dirty="0" err="1" smtClean="0"/>
              <a:t>The</a:t>
            </a:r>
            <a:r>
              <a:rPr lang="pt-BR" sz="2800" dirty="0" smtClean="0"/>
              <a:t> </a:t>
            </a:r>
            <a:r>
              <a:rPr lang="pt-BR" sz="2800" dirty="0" err="1" smtClean="0"/>
              <a:t>second</a:t>
            </a:r>
            <a:r>
              <a:rPr lang="pt-BR" sz="2800" dirty="0" smtClean="0"/>
              <a:t> </a:t>
            </a:r>
            <a:r>
              <a:rPr lang="pt-BR" sz="2800" dirty="0" err="1" smtClean="0"/>
              <a:t>layer</a:t>
            </a:r>
            <a:r>
              <a:rPr lang="pt-BR" sz="2800" dirty="0" smtClean="0"/>
              <a:t> </a:t>
            </a:r>
            <a:r>
              <a:rPr lang="pt-BR" sz="2800" dirty="0" err="1" smtClean="0"/>
              <a:t>of</a:t>
            </a:r>
            <a:r>
              <a:rPr lang="pt-BR" sz="2800" dirty="0" smtClean="0"/>
              <a:t> </a:t>
            </a:r>
            <a:r>
              <a:rPr lang="pt-BR" sz="2800" dirty="0" err="1" smtClean="0"/>
              <a:t>motivation</a:t>
            </a:r>
            <a:r>
              <a:rPr lang="pt-BR" sz="2800" dirty="0" smtClean="0"/>
              <a:t>: </a:t>
            </a:r>
            <a:r>
              <a:rPr lang="pt-BR" sz="2800" dirty="0" err="1" smtClean="0"/>
              <a:t>Changing</a:t>
            </a:r>
            <a:r>
              <a:rPr lang="pt-BR" sz="2800" dirty="0" smtClean="0"/>
              <a:t> </a:t>
            </a:r>
            <a:r>
              <a:rPr lang="pt-BR" sz="2800" dirty="0" err="1" smtClean="0"/>
              <a:t>your</a:t>
            </a:r>
            <a:r>
              <a:rPr lang="pt-BR" sz="2800" dirty="0" smtClean="0"/>
              <a:t> reality.</a:t>
            </a:r>
          </a:p>
          <a:p>
            <a:pPr>
              <a:buFont typeface="Arial" pitchFamily="34" charset="0"/>
              <a:buChar char="•"/>
            </a:pPr>
            <a:endParaRPr lang="pt-BR" sz="2800" dirty="0" smtClean="0"/>
          </a:p>
          <a:p>
            <a:pPr>
              <a:buFont typeface="Arial" pitchFamily="34" charset="0"/>
              <a:buChar char="•"/>
            </a:pPr>
            <a:r>
              <a:rPr lang="en-US" sz="2800" dirty="0" smtClean="0"/>
              <a:t>  The third layer of motivation: </a:t>
            </a:r>
            <a:r>
              <a:rPr lang="pt-BR" sz="2800" dirty="0" err="1" smtClean="0"/>
              <a:t>Connecting</a:t>
            </a:r>
            <a:r>
              <a:rPr lang="pt-BR" sz="2800" dirty="0" smtClean="0"/>
              <a:t> to </a:t>
            </a:r>
            <a:r>
              <a:rPr lang="pt-BR" sz="2800" dirty="0" err="1" smtClean="0"/>
              <a:t>learning</a:t>
            </a:r>
            <a:r>
              <a:rPr lang="pt-BR" sz="2800" dirty="0" smtClean="0"/>
              <a:t> </a:t>
            </a:r>
          </a:p>
          <a:p>
            <a:r>
              <a:rPr lang="pt-BR" sz="2800" dirty="0" smtClean="0"/>
              <a:t>    </a:t>
            </a:r>
            <a:r>
              <a:rPr lang="pt-BR" sz="2800" dirty="0" err="1" smtClean="0"/>
              <a:t>activities</a:t>
            </a:r>
            <a:endParaRPr lang="pt-BR" sz="28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ox(in)">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991047" y="1911682"/>
            <a:ext cx="7072362" cy="4214842"/>
          </a:xfrm>
          <a:prstGeom prst="rect">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pt-BR"/>
          </a:p>
        </p:txBody>
      </p:sp>
      <p:sp>
        <p:nvSpPr>
          <p:cNvPr id="2" name="Título 1"/>
          <p:cNvSpPr>
            <a:spLocks noGrp="1"/>
          </p:cNvSpPr>
          <p:nvPr>
            <p:ph type="title"/>
          </p:nvPr>
        </p:nvSpPr>
        <p:spPr/>
        <p:txBody>
          <a:bodyPr/>
          <a:lstStyle/>
          <a:p>
            <a:r>
              <a:rPr lang="en-US" dirty="0" smtClean="0"/>
              <a:t>Seating </a:t>
            </a:r>
            <a:r>
              <a:rPr lang="en-US" dirty="0" smtClean="0"/>
              <a:t>Arrangement</a:t>
            </a:r>
            <a:endParaRPr lang="en-US" dirty="0"/>
          </a:p>
        </p:txBody>
      </p:sp>
      <p:pic>
        <p:nvPicPr>
          <p:cNvPr id="4" name="iebeulagos.tk2.wmv">
            <a:hlinkClick r:id="" action="ppaction://media"/>
          </p:cNvPr>
          <p:cNvPicPr>
            <a:picLocks noGrp="1" noRot="1" noChangeAspect="1"/>
          </p:cNvPicPr>
          <p:nvPr>
            <p:ph idx="1"/>
            <a:videoFile r:link="rId1"/>
          </p:nvPr>
        </p:nvPicPr>
        <p:blipFill>
          <a:blip r:embed="rId3" cstate="print"/>
          <a:stretch>
            <a:fillRect/>
          </a:stretch>
        </p:blipFill>
        <p:spPr>
          <a:xfrm>
            <a:off x="1198837" y="2143116"/>
            <a:ext cx="6659311" cy="3714776"/>
          </a:xfrm>
          <a:prstGeom prst="rect">
            <a:avLst/>
          </a:prstGeom>
        </p:spPr>
      </p:pic>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ângulo 5"/>
          <p:cNvSpPr/>
          <p:nvPr/>
        </p:nvSpPr>
        <p:spPr>
          <a:xfrm>
            <a:off x="1464940" y="2035466"/>
            <a:ext cx="5929354" cy="4214842"/>
          </a:xfrm>
          <a:prstGeom prst="rect">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pt-BR"/>
          </a:p>
        </p:txBody>
      </p:sp>
      <p:sp>
        <p:nvSpPr>
          <p:cNvPr id="2" name="Título 1"/>
          <p:cNvSpPr>
            <a:spLocks noGrp="1"/>
          </p:cNvSpPr>
          <p:nvPr>
            <p:ph type="title"/>
          </p:nvPr>
        </p:nvSpPr>
        <p:spPr/>
        <p:txBody>
          <a:bodyPr/>
          <a:lstStyle/>
          <a:p>
            <a:r>
              <a:rPr lang="pt-BR" sz="3200" b="1" dirty="0" err="1" smtClean="0"/>
              <a:t>Breaking</a:t>
            </a:r>
            <a:r>
              <a:rPr lang="pt-BR" sz="3200" b="1" dirty="0" smtClean="0"/>
              <a:t> </a:t>
            </a:r>
            <a:r>
              <a:rPr lang="pt-BR" sz="3200" b="1" dirty="0" err="1" smtClean="0"/>
              <a:t>Bad</a:t>
            </a:r>
            <a:r>
              <a:rPr lang="pt-BR" sz="3200" b="1" dirty="0" smtClean="0"/>
              <a:t> </a:t>
            </a:r>
            <a:r>
              <a:rPr lang="pt-BR" sz="3200" b="1" dirty="0" err="1" smtClean="0"/>
              <a:t>Teaching</a:t>
            </a:r>
            <a:r>
              <a:rPr lang="pt-BR" sz="3200" b="1" dirty="0" smtClean="0"/>
              <a:t> </a:t>
            </a:r>
            <a:r>
              <a:rPr lang="pt-BR" sz="3200" b="1" dirty="0" err="1" smtClean="0"/>
              <a:t>Habits</a:t>
            </a:r>
            <a:endParaRPr lang="pt-BR" sz="3200" b="1" dirty="0"/>
          </a:p>
        </p:txBody>
      </p:sp>
      <p:pic>
        <p:nvPicPr>
          <p:cNvPr id="4" name="iebeulagos.tk.wmv">
            <a:hlinkClick r:id="" action="ppaction://media"/>
          </p:cNvPr>
          <p:cNvPicPr>
            <a:picLocks noGrp="1" noRot="1" noChangeAspect="1"/>
          </p:cNvPicPr>
          <p:nvPr>
            <p:ph idx="1"/>
            <a:videoFile r:link="rId1"/>
          </p:nvPr>
        </p:nvPicPr>
        <p:blipFill>
          <a:blip r:embed="rId3" cstate="print"/>
          <a:stretch>
            <a:fillRect/>
          </a:stretch>
        </p:blipFill>
        <p:spPr>
          <a:xfrm>
            <a:off x="1571604" y="2143116"/>
            <a:ext cx="5715040" cy="4000529"/>
          </a:xfrm>
          <a:prstGeom prst="rect">
            <a:avLst/>
          </a:prstGeom>
        </p:spPr>
      </p:pic>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71472" y="214290"/>
            <a:ext cx="8077200" cy="914400"/>
          </a:xfrm>
        </p:spPr>
        <p:txBody>
          <a:bodyPr/>
          <a:lstStyle/>
          <a:p>
            <a:r>
              <a:rPr lang="en-US" sz="2800" b="1" dirty="0" smtClean="0">
                <a:solidFill>
                  <a:schemeClr val="tx1"/>
                </a:solidFill>
              </a:rPr>
              <a:t>Class Strategies and Approaches. </a:t>
            </a:r>
            <a:r>
              <a:rPr lang="en-US" sz="3200" b="1" dirty="0" smtClean="0"/>
              <a:t/>
            </a:r>
            <a:br>
              <a:rPr lang="en-US" sz="3200" b="1" dirty="0" smtClean="0"/>
            </a:br>
            <a:endParaRPr lang="pt-BR" sz="3200" b="1" dirty="0" smtClean="0"/>
          </a:p>
        </p:txBody>
      </p:sp>
      <p:sp>
        <p:nvSpPr>
          <p:cNvPr id="4" name="CaixaDeTexto 3"/>
          <p:cNvSpPr txBox="1"/>
          <p:nvPr/>
        </p:nvSpPr>
        <p:spPr>
          <a:xfrm>
            <a:off x="357158" y="642918"/>
            <a:ext cx="8572560" cy="6740307"/>
          </a:xfrm>
          <a:prstGeom prst="rect">
            <a:avLst/>
          </a:prstGeom>
          <a:noFill/>
        </p:spPr>
        <p:txBody>
          <a:bodyPr wrap="square" numCol="2" rtlCol="0">
            <a:spAutoFit/>
          </a:bodyPr>
          <a:lstStyle/>
          <a:p>
            <a:pPr marL="457200" indent="-457200">
              <a:lnSpc>
                <a:spcPct val="150000"/>
              </a:lnSpc>
              <a:buFont typeface="+mj-lt"/>
              <a:buAutoNum type="arabicPeriod"/>
            </a:pPr>
            <a:r>
              <a:rPr lang="en-US" sz="2200" dirty="0" err="1" smtClean="0"/>
              <a:t>Pairwork</a:t>
            </a:r>
            <a:r>
              <a:rPr lang="en-US" sz="2200" dirty="0" smtClean="0"/>
              <a:t> / </a:t>
            </a:r>
            <a:r>
              <a:rPr lang="en-US" sz="2200" dirty="0" err="1" smtClean="0"/>
              <a:t>Groupwork</a:t>
            </a:r>
            <a:endParaRPr lang="en-US" sz="2200" dirty="0" smtClean="0"/>
          </a:p>
          <a:p>
            <a:pPr marL="457200" indent="-457200">
              <a:lnSpc>
                <a:spcPct val="150000"/>
              </a:lnSpc>
              <a:buFont typeface="+mj-lt"/>
              <a:buAutoNum type="arabicPeriod"/>
            </a:pPr>
            <a:r>
              <a:rPr lang="en-US" sz="2200" dirty="0" smtClean="0"/>
              <a:t>Reading Aloud</a:t>
            </a:r>
          </a:p>
          <a:p>
            <a:pPr marL="457200" indent="-457200">
              <a:lnSpc>
                <a:spcPct val="150000"/>
              </a:lnSpc>
              <a:buFont typeface="+mj-lt"/>
              <a:buAutoNum type="arabicPeriod"/>
            </a:pPr>
            <a:r>
              <a:rPr lang="en-US" sz="2200" dirty="0" smtClean="0"/>
              <a:t>Checking Understanding</a:t>
            </a:r>
          </a:p>
          <a:p>
            <a:pPr marL="457200" indent="-457200">
              <a:lnSpc>
                <a:spcPct val="150000"/>
              </a:lnSpc>
              <a:buFont typeface="+mj-lt"/>
              <a:buAutoNum type="arabicPeriod"/>
            </a:pPr>
            <a:r>
              <a:rPr lang="en-US" sz="2200" dirty="0" smtClean="0"/>
              <a:t>Pronunciation</a:t>
            </a:r>
          </a:p>
          <a:p>
            <a:pPr marL="457200" indent="-457200">
              <a:lnSpc>
                <a:spcPct val="150000"/>
              </a:lnSpc>
              <a:buFont typeface="+mj-lt"/>
              <a:buAutoNum type="arabicPeriod"/>
            </a:pPr>
            <a:r>
              <a:rPr lang="en-US" sz="2200" dirty="0" smtClean="0"/>
              <a:t>Speaking to Other </a:t>
            </a:r>
            <a:r>
              <a:rPr lang="en-US" sz="2200" dirty="0" smtClean="0"/>
              <a:t>Students </a:t>
            </a:r>
          </a:p>
          <a:p>
            <a:pPr marL="457200" indent="-457200">
              <a:lnSpc>
                <a:spcPct val="150000"/>
              </a:lnSpc>
            </a:pPr>
            <a:r>
              <a:rPr lang="en-US" sz="2200" dirty="0" smtClean="0"/>
              <a:t>       in </a:t>
            </a:r>
            <a:r>
              <a:rPr lang="en-US" sz="2200" dirty="0" smtClean="0"/>
              <a:t>English</a:t>
            </a:r>
          </a:p>
          <a:p>
            <a:pPr marL="457200" indent="-457200">
              <a:lnSpc>
                <a:spcPct val="150000"/>
              </a:lnSpc>
              <a:buFont typeface="+mj-lt"/>
              <a:buAutoNum type="arabicPeriod" startAt="6"/>
            </a:pPr>
            <a:r>
              <a:rPr lang="en-US" sz="2200" dirty="0" smtClean="0"/>
              <a:t>Guessing Answers</a:t>
            </a:r>
          </a:p>
          <a:p>
            <a:pPr marL="457200" indent="-457200">
              <a:lnSpc>
                <a:spcPct val="150000"/>
              </a:lnSpc>
              <a:buFont typeface="+mj-lt"/>
              <a:buAutoNum type="arabicPeriod" startAt="6"/>
            </a:pPr>
            <a:r>
              <a:rPr lang="en-US" sz="2200" dirty="0" smtClean="0"/>
              <a:t>Stopping an Activity</a:t>
            </a:r>
          </a:p>
          <a:p>
            <a:pPr marL="457200" indent="-457200">
              <a:lnSpc>
                <a:spcPct val="150000"/>
              </a:lnSpc>
              <a:buFont typeface="+mj-lt"/>
              <a:buAutoNum type="arabicPeriod" startAt="6"/>
            </a:pPr>
            <a:r>
              <a:rPr lang="en-US" sz="2200" dirty="0" smtClean="0"/>
              <a:t>Feedback</a:t>
            </a:r>
          </a:p>
          <a:p>
            <a:pPr marL="457200" indent="-457200">
              <a:lnSpc>
                <a:spcPct val="150000"/>
              </a:lnSpc>
              <a:buFont typeface="+mj-lt"/>
              <a:buAutoNum type="arabicPeriod" startAt="6"/>
            </a:pPr>
            <a:r>
              <a:rPr lang="en-US" sz="2200" dirty="0" smtClean="0"/>
              <a:t>Dealing with </a:t>
            </a:r>
            <a:r>
              <a:rPr lang="en-US" sz="2200" dirty="0" smtClean="0"/>
              <a:t> Vocabulary Queries</a:t>
            </a:r>
            <a:endParaRPr lang="en-US" sz="2200" dirty="0" smtClean="0"/>
          </a:p>
          <a:p>
            <a:pPr marL="457200" indent="-457200">
              <a:lnSpc>
                <a:spcPct val="150000"/>
              </a:lnSpc>
              <a:buFont typeface="+mj-lt"/>
              <a:buAutoNum type="arabicPeriod" startAt="6"/>
            </a:pPr>
            <a:r>
              <a:rPr lang="en-US" sz="2200" dirty="0" smtClean="0"/>
              <a:t>Monitoring</a:t>
            </a:r>
          </a:p>
          <a:p>
            <a:pPr marL="457200" indent="-457200">
              <a:lnSpc>
                <a:spcPct val="150000"/>
              </a:lnSpc>
            </a:pPr>
            <a:endParaRPr lang="en-US" sz="2200" dirty="0" smtClean="0"/>
          </a:p>
          <a:p>
            <a:pPr marL="457200" indent="-457200">
              <a:lnSpc>
                <a:spcPct val="150000"/>
              </a:lnSpc>
              <a:buFont typeface="+mj-lt"/>
              <a:buAutoNum type="arabicPeriod" startAt="6"/>
            </a:pPr>
            <a:endParaRPr lang="en-US" sz="2200" dirty="0" smtClean="0"/>
          </a:p>
          <a:p>
            <a:pPr marL="457200" indent="-457200">
              <a:lnSpc>
                <a:spcPct val="150000"/>
              </a:lnSpc>
              <a:buFont typeface="+mj-lt"/>
              <a:buAutoNum type="arabicPeriod" startAt="11"/>
            </a:pPr>
            <a:r>
              <a:rPr lang="en-US" sz="2200" dirty="0" smtClean="0"/>
              <a:t>Error </a:t>
            </a:r>
            <a:r>
              <a:rPr lang="en-US" sz="2200" dirty="0" smtClean="0"/>
              <a:t>Correction</a:t>
            </a:r>
          </a:p>
          <a:p>
            <a:pPr marL="457200" indent="-457200">
              <a:lnSpc>
                <a:spcPct val="150000"/>
              </a:lnSpc>
              <a:buFont typeface="+mj-lt"/>
              <a:buAutoNum type="arabicPeriod" startAt="11"/>
            </a:pPr>
            <a:r>
              <a:rPr lang="en-US" sz="2200" dirty="0" smtClean="0"/>
              <a:t> Eliciting</a:t>
            </a:r>
            <a:endParaRPr lang="en-US" sz="2200" dirty="0" smtClean="0"/>
          </a:p>
          <a:p>
            <a:pPr marL="457200" indent="-457200">
              <a:lnSpc>
                <a:spcPct val="150000"/>
              </a:lnSpc>
              <a:buFont typeface="+mj-lt"/>
              <a:buAutoNum type="arabicPeriod" startAt="11"/>
            </a:pPr>
            <a:r>
              <a:rPr lang="en-US" sz="2200" dirty="0" smtClean="0"/>
              <a:t> Checking </a:t>
            </a:r>
            <a:r>
              <a:rPr lang="en-US" sz="2200" dirty="0" smtClean="0"/>
              <a:t>Together</a:t>
            </a:r>
          </a:p>
          <a:p>
            <a:pPr marL="457200" indent="-457200">
              <a:lnSpc>
                <a:spcPct val="150000"/>
              </a:lnSpc>
              <a:buFont typeface="+mj-lt"/>
              <a:buAutoNum type="arabicPeriod" startAt="11"/>
            </a:pPr>
            <a:r>
              <a:rPr lang="en-US" sz="2200" dirty="0" smtClean="0"/>
              <a:t> Reading </a:t>
            </a:r>
            <a:r>
              <a:rPr lang="en-US" sz="2200" dirty="0" smtClean="0"/>
              <a:t>before Writing</a:t>
            </a:r>
          </a:p>
          <a:p>
            <a:pPr marL="457200" indent="-457200">
              <a:lnSpc>
                <a:spcPct val="150000"/>
              </a:lnSpc>
              <a:buFont typeface="+mj-lt"/>
              <a:buAutoNum type="arabicPeriod" startAt="11"/>
            </a:pPr>
            <a:r>
              <a:rPr lang="en-US" sz="2200" dirty="0" smtClean="0"/>
              <a:t> Brainstorming</a:t>
            </a:r>
            <a:endParaRPr lang="en-US" sz="2200" dirty="0" smtClean="0"/>
          </a:p>
          <a:p>
            <a:pPr marL="457200" indent="-457200">
              <a:lnSpc>
                <a:spcPct val="150000"/>
              </a:lnSpc>
              <a:buFont typeface="+mj-lt"/>
              <a:buAutoNum type="arabicPeriod" startAt="11"/>
            </a:pPr>
            <a:r>
              <a:rPr lang="en-US" sz="2200" dirty="0" smtClean="0"/>
              <a:t> Personalizing</a:t>
            </a:r>
            <a:endParaRPr lang="en-US" sz="2200" dirty="0" smtClean="0"/>
          </a:p>
          <a:p>
            <a:pPr marL="457200" indent="-457200">
              <a:lnSpc>
                <a:spcPct val="150000"/>
              </a:lnSpc>
              <a:buFont typeface="+mj-lt"/>
              <a:buAutoNum type="arabicPeriod" startAt="11"/>
            </a:pPr>
            <a:r>
              <a:rPr lang="en-US" sz="2200" dirty="0" smtClean="0"/>
              <a:t> Translating</a:t>
            </a:r>
            <a:endParaRPr lang="en-US" sz="2200" dirty="0" smtClean="0"/>
          </a:p>
          <a:p>
            <a:pPr marL="457200" indent="-457200">
              <a:lnSpc>
                <a:spcPct val="150000"/>
              </a:lnSpc>
              <a:buFont typeface="+mj-lt"/>
              <a:buAutoNum type="arabicPeriod" startAt="11"/>
            </a:pPr>
            <a:r>
              <a:rPr lang="en-US" sz="2200" dirty="0" smtClean="0"/>
              <a:t> Pacing</a:t>
            </a:r>
            <a:endParaRPr lang="en-US" sz="2200" dirty="0" smtClean="0"/>
          </a:p>
          <a:p>
            <a:pPr marL="457200" indent="-457200">
              <a:lnSpc>
                <a:spcPct val="150000"/>
              </a:lnSpc>
              <a:buFont typeface="+mj-lt"/>
              <a:buAutoNum type="arabicPeriod" startAt="11"/>
            </a:pPr>
            <a:r>
              <a:rPr lang="en-US" sz="2200" dirty="0" smtClean="0"/>
              <a:t> Concept </a:t>
            </a:r>
            <a:r>
              <a:rPr lang="en-US" sz="2200" dirty="0" smtClean="0"/>
              <a:t>Checking</a:t>
            </a:r>
          </a:p>
          <a:p>
            <a:pPr marL="457200" indent="-457200">
              <a:lnSpc>
                <a:spcPct val="150000"/>
              </a:lnSpc>
              <a:buFont typeface="+mj-lt"/>
              <a:buAutoNum type="arabicPeriod" startAt="11"/>
            </a:pPr>
            <a:r>
              <a:rPr lang="en-US" sz="2200" dirty="0" smtClean="0"/>
              <a:t> Using </a:t>
            </a:r>
            <a:r>
              <a:rPr lang="en-US" sz="2200" dirty="0" smtClean="0"/>
              <a:t>Dictionaries</a:t>
            </a:r>
          </a:p>
          <a:p>
            <a:r>
              <a:rPr lang="en-US" sz="2000" dirty="0" smtClean="0"/>
              <a:t> </a:t>
            </a:r>
            <a:r>
              <a:rPr lang="en-US" sz="2000" b="1" dirty="0" smtClean="0"/>
              <a:t>20 Teaching Tips </a:t>
            </a:r>
            <a:r>
              <a:rPr lang="en-US" sz="2000" dirty="0" smtClean="0"/>
              <a:t>By Liz Regan’s </a:t>
            </a:r>
            <a:r>
              <a:rPr lang="en-US" sz="2200" dirty="0" smtClean="0"/>
              <a:t>– </a:t>
            </a:r>
            <a:r>
              <a:rPr lang="en-US" sz="2200" dirty="0" smtClean="0">
                <a:solidFill>
                  <a:schemeClr val="tx2"/>
                </a:solidFill>
                <a:hlinkClick r:id="rId2"/>
              </a:rPr>
              <a:t>TEFL.net</a:t>
            </a:r>
            <a:endParaRPr lang="en-US" sz="2200" dirty="0" smtClean="0">
              <a:solidFill>
                <a:schemeClr val="tx2"/>
              </a:solidFill>
            </a:endParaRPr>
          </a:p>
          <a:p>
            <a:endParaRPr lang="pt-BR" sz="2200"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85728"/>
            <a:ext cx="8077200" cy="914400"/>
          </a:xfrm>
        </p:spPr>
        <p:txBody>
          <a:bodyPr/>
          <a:lstStyle/>
          <a:p>
            <a:r>
              <a:rPr lang="pt-BR" sz="3200" b="1" dirty="0" smtClean="0"/>
              <a:t>Positive </a:t>
            </a:r>
            <a:r>
              <a:rPr lang="pt-BR" sz="3200" b="1" dirty="0" err="1" smtClean="0"/>
              <a:t>Teaching</a:t>
            </a:r>
            <a:r>
              <a:rPr lang="pt-BR" sz="3200" b="1" dirty="0" smtClean="0"/>
              <a:t> </a:t>
            </a:r>
            <a:r>
              <a:rPr lang="pt-BR" sz="3200" b="1" dirty="0" err="1" smtClean="0"/>
              <a:t>Habits</a:t>
            </a:r>
            <a:endParaRPr lang="pt-BR" sz="3200" b="1" dirty="0"/>
          </a:p>
        </p:txBody>
      </p:sp>
      <p:sp>
        <p:nvSpPr>
          <p:cNvPr id="9" name="CaixaDeTexto 8"/>
          <p:cNvSpPr txBox="1"/>
          <p:nvPr/>
        </p:nvSpPr>
        <p:spPr>
          <a:xfrm>
            <a:off x="571472" y="1142984"/>
            <a:ext cx="6000792" cy="4524315"/>
          </a:xfrm>
          <a:prstGeom prst="rect">
            <a:avLst/>
          </a:prstGeom>
          <a:noFill/>
        </p:spPr>
        <p:txBody>
          <a:bodyPr wrap="square" rtlCol="0">
            <a:spAutoFit/>
          </a:bodyPr>
          <a:lstStyle/>
          <a:p>
            <a:pPr>
              <a:lnSpc>
                <a:spcPct val="150000"/>
              </a:lnSpc>
              <a:buFont typeface="Arial" pitchFamily="34" charset="0"/>
              <a:buChar char="•"/>
            </a:pPr>
            <a:r>
              <a:rPr lang="en-US" sz="2400" dirty="0" smtClean="0"/>
              <a:t>  Student </a:t>
            </a:r>
            <a:r>
              <a:rPr lang="en-US" sz="2400" dirty="0" smtClean="0"/>
              <a:t>central </a:t>
            </a:r>
            <a:r>
              <a:rPr lang="en-US" sz="2400" dirty="0" smtClean="0"/>
              <a:t>approach</a:t>
            </a:r>
            <a:endParaRPr lang="en-US" sz="2400" dirty="0" smtClean="0"/>
          </a:p>
          <a:p>
            <a:pPr>
              <a:lnSpc>
                <a:spcPct val="150000"/>
              </a:lnSpc>
              <a:buFont typeface="Arial" pitchFamily="34" charset="0"/>
              <a:buChar char="•"/>
            </a:pPr>
            <a:r>
              <a:rPr lang="en-US" sz="2400" dirty="0" smtClean="0"/>
              <a:t>  Organization</a:t>
            </a:r>
            <a:endParaRPr lang="en-US" sz="2400" dirty="0" smtClean="0"/>
          </a:p>
          <a:p>
            <a:pPr>
              <a:lnSpc>
                <a:spcPct val="150000"/>
              </a:lnSpc>
              <a:buFont typeface="Arial" pitchFamily="34" charset="0"/>
              <a:buChar char="•"/>
            </a:pPr>
            <a:r>
              <a:rPr lang="en-US" sz="2400" dirty="0" smtClean="0"/>
              <a:t>  </a:t>
            </a:r>
            <a:r>
              <a:rPr lang="en-US" sz="2400" dirty="0" err="1" smtClean="0"/>
              <a:t>Positiveness</a:t>
            </a:r>
            <a:endParaRPr lang="en-US" sz="2400" dirty="0" smtClean="0"/>
          </a:p>
          <a:p>
            <a:pPr>
              <a:lnSpc>
                <a:spcPct val="150000"/>
              </a:lnSpc>
              <a:buFont typeface="Arial" pitchFamily="34" charset="0"/>
              <a:buChar char="•"/>
            </a:pPr>
            <a:r>
              <a:rPr lang="en-US" sz="2400" dirty="0" smtClean="0"/>
              <a:t>  Use </a:t>
            </a:r>
            <a:r>
              <a:rPr lang="en-US" sz="2400" smtClean="0"/>
              <a:t>of  </a:t>
            </a:r>
            <a:r>
              <a:rPr lang="en-US" sz="2400" smtClean="0"/>
              <a:t>L2</a:t>
            </a:r>
            <a:endParaRPr lang="en-US" sz="2400" dirty="0" smtClean="0"/>
          </a:p>
          <a:p>
            <a:pPr>
              <a:lnSpc>
                <a:spcPct val="150000"/>
              </a:lnSpc>
              <a:buFont typeface="Arial" pitchFamily="34" charset="0"/>
              <a:buChar char="•"/>
            </a:pPr>
            <a:r>
              <a:rPr lang="en-US" sz="2400" dirty="0" smtClean="0"/>
              <a:t>  </a:t>
            </a:r>
            <a:r>
              <a:rPr lang="en-US" sz="2400" dirty="0" err="1" smtClean="0"/>
              <a:t>Appropriacy</a:t>
            </a:r>
            <a:endParaRPr lang="en-US" sz="2400" dirty="0" smtClean="0"/>
          </a:p>
          <a:p>
            <a:pPr>
              <a:lnSpc>
                <a:spcPct val="150000"/>
              </a:lnSpc>
              <a:buFont typeface="Arial" pitchFamily="34" charset="0"/>
              <a:buChar char="•"/>
            </a:pPr>
            <a:r>
              <a:rPr lang="en-US" sz="2400" dirty="0" smtClean="0"/>
              <a:t>  Clear explanations</a:t>
            </a:r>
          </a:p>
          <a:p>
            <a:pPr>
              <a:lnSpc>
                <a:spcPct val="150000"/>
              </a:lnSpc>
              <a:buFont typeface="Arial" pitchFamily="34" charset="0"/>
              <a:buChar char="•"/>
            </a:pPr>
            <a:r>
              <a:rPr lang="en-US" sz="2400" dirty="0" smtClean="0"/>
              <a:t>  Flexibility</a:t>
            </a:r>
            <a:endParaRPr lang="en-US" sz="2400" dirty="0" smtClean="0"/>
          </a:p>
          <a:p>
            <a:pPr>
              <a:lnSpc>
                <a:spcPct val="150000"/>
              </a:lnSpc>
              <a:buFont typeface="Arial" pitchFamily="34" charset="0"/>
              <a:buChar char="•"/>
            </a:pPr>
            <a:r>
              <a:rPr lang="en-US" sz="2400" dirty="0" smtClean="0"/>
              <a:t>  Adequacy</a:t>
            </a:r>
            <a:endParaRPr lang="pt-BR" sz="2400"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4"/>
          <p:cNvSpPr>
            <a:spLocks noGrp="1" noChangeArrowheads="1"/>
          </p:cNvSpPr>
          <p:nvPr>
            <p:ph type="title"/>
          </p:nvPr>
        </p:nvSpPr>
        <p:spPr>
          <a:xfrm>
            <a:off x="531813" y="857250"/>
            <a:ext cx="8002587" cy="571500"/>
          </a:xfrm>
        </p:spPr>
        <p:txBody>
          <a:bodyPr/>
          <a:lstStyle/>
          <a:p>
            <a:r>
              <a:rPr lang="en-US" dirty="0" smtClean="0"/>
              <a:t>Topics</a:t>
            </a:r>
            <a:endParaRPr lang="en-US" dirty="0"/>
          </a:p>
        </p:txBody>
      </p:sp>
      <p:sp>
        <p:nvSpPr>
          <p:cNvPr id="5125" name="Rectangle 5"/>
          <p:cNvSpPr>
            <a:spLocks noGrp="1" noChangeArrowheads="1"/>
          </p:cNvSpPr>
          <p:nvPr>
            <p:ph type="body" idx="1"/>
          </p:nvPr>
        </p:nvSpPr>
        <p:spPr>
          <a:xfrm>
            <a:off x="1142976" y="1714488"/>
            <a:ext cx="7180263" cy="4175125"/>
          </a:xfrm>
        </p:spPr>
        <p:txBody>
          <a:bodyPr/>
          <a:lstStyle/>
          <a:p>
            <a:pPr>
              <a:buFont typeface="Wingdings" pitchFamily="2" charset="2"/>
              <a:buChar char="Ø"/>
            </a:pPr>
            <a:r>
              <a:rPr lang="en-US" dirty="0" smtClean="0">
                <a:solidFill>
                  <a:schemeClr val="tx1"/>
                </a:solidFill>
              </a:rPr>
              <a:t> Students</a:t>
            </a:r>
            <a:r>
              <a:rPr lang="en-US" dirty="0" smtClean="0">
                <a:solidFill>
                  <a:schemeClr val="tx1"/>
                </a:solidFill>
              </a:rPr>
              <a:t>’ Score Assessment.</a:t>
            </a:r>
            <a:endParaRPr lang="en-US" dirty="0">
              <a:solidFill>
                <a:schemeClr val="tx1"/>
              </a:solidFill>
            </a:endParaRPr>
          </a:p>
          <a:p>
            <a:pPr>
              <a:buFont typeface="Wingdings" pitchFamily="2" charset="2"/>
              <a:buChar char="Ø"/>
            </a:pPr>
            <a:r>
              <a:rPr lang="en-US" dirty="0" smtClean="0">
                <a:solidFill>
                  <a:schemeClr val="tx1"/>
                </a:solidFill>
              </a:rPr>
              <a:t> Strategies </a:t>
            </a:r>
            <a:r>
              <a:rPr lang="en-US" dirty="0" smtClean="0">
                <a:solidFill>
                  <a:schemeClr val="tx1"/>
                </a:solidFill>
              </a:rPr>
              <a:t>to Encourage Students to </a:t>
            </a:r>
            <a:r>
              <a:rPr lang="en-US" dirty="0" smtClean="0">
                <a:solidFill>
                  <a:schemeClr val="tx1"/>
                </a:solidFill>
              </a:rPr>
              <a:t>Keep   on </a:t>
            </a:r>
            <a:r>
              <a:rPr lang="en-US" dirty="0" smtClean="0">
                <a:solidFill>
                  <a:schemeClr val="tx1"/>
                </a:solidFill>
              </a:rPr>
              <a:t>Attending </a:t>
            </a:r>
            <a:r>
              <a:rPr lang="en-US" dirty="0">
                <a:solidFill>
                  <a:schemeClr val="tx1"/>
                </a:solidFill>
              </a:rPr>
              <a:t>C</a:t>
            </a:r>
            <a:r>
              <a:rPr lang="en-US" dirty="0" smtClean="0">
                <a:solidFill>
                  <a:schemeClr val="tx1"/>
                </a:solidFill>
              </a:rPr>
              <a:t>lasses and Fostering Independence in Learners.</a:t>
            </a:r>
            <a:endParaRPr lang="en-US" dirty="0">
              <a:solidFill>
                <a:schemeClr val="tx1"/>
              </a:solidFill>
            </a:endParaRPr>
          </a:p>
          <a:p>
            <a:pPr>
              <a:buFont typeface="Wingdings" pitchFamily="2" charset="2"/>
              <a:buChar char="Ø"/>
            </a:pPr>
            <a:r>
              <a:rPr lang="en-US" dirty="0" smtClean="0">
                <a:solidFill>
                  <a:schemeClr val="tx1"/>
                </a:solidFill>
              </a:rPr>
              <a:t>Class Strategies and Approaches.</a:t>
            </a:r>
          </a:p>
          <a:p>
            <a:pPr>
              <a:buFont typeface="Wingdings" pitchFamily="2" charset="2"/>
              <a:buChar char="Ø"/>
            </a:pPr>
            <a:r>
              <a:rPr lang="en-US" dirty="0" smtClean="0">
                <a:solidFill>
                  <a:schemeClr val="tx1"/>
                </a:solidFill>
              </a:rPr>
              <a:t>General Issues </a:t>
            </a:r>
            <a:endParaRPr lang="en-US" dirty="0">
              <a:solidFill>
                <a:schemeClr val="tx1"/>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ipse 3"/>
          <p:cNvSpPr/>
          <p:nvPr/>
        </p:nvSpPr>
        <p:spPr>
          <a:xfrm>
            <a:off x="1991179" y="2214554"/>
            <a:ext cx="3786214" cy="378621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pt-BR"/>
          </a:p>
        </p:txBody>
      </p:sp>
      <p:sp>
        <p:nvSpPr>
          <p:cNvPr id="6149" name="Rectangle 5"/>
          <p:cNvSpPr>
            <a:spLocks noGrp="1" noChangeArrowheads="1"/>
          </p:cNvSpPr>
          <p:nvPr>
            <p:ph type="body" idx="1"/>
          </p:nvPr>
        </p:nvSpPr>
        <p:spPr>
          <a:xfrm>
            <a:off x="571472" y="500042"/>
            <a:ext cx="8077200" cy="928694"/>
          </a:xfrm>
        </p:spPr>
        <p:txBody>
          <a:bodyPr/>
          <a:lstStyle/>
          <a:p>
            <a:pPr>
              <a:buNone/>
            </a:pPr>
            <a:r>
              <a:rPr lang="en-US" b="1" dirty="0" smtClean="0"/>
              <a:t>Students’ Score Assessment</a:t>
            </a:r>
          </a:p>
        </p:txBody>
      </p:sp>
      <p:graphicFrame>
        <p:nvGraphicFramePr>
          <p:cNvPr id="6" name="Gráfico 5"/>
          <p:cNvGraphicFramePr/>
          <p:nvPr/>
        </p:nvGraphicFramePr>
        <p:xfrm>
          <a:off x="642910" y="1397000"/>
          <a:ext cx="7715304" cy="496095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81" name="Rectangle 13"/>
          <p:cNvSpPr>
            <a:spLocks noGrp="1" noChangeArrowheads="1"/>
          </p:cNvSpPr>
          <p:nvPr>
            <p:ph type="title"/>
          </p:nvPr>
        </p:nvSpPr>
        <p:spPr/>
        <p:txBody>
          <a:bodyPr/>
          <a:lstStyle/>
          <a:p>
            <a:r>
              <a:rPr lang="en-US" sz="2800" b="1" dirty="0" smtClean="0"/>
              <a:t>Strategies to Encourage Students to Keep on Attending Classes and Fostering Independence in Learners</a:t>
            </a:r>
            <a:r>
              <a:rPr lang="en-US" sz="2800" dirty="0" smtClean="0"/>
              <a:t>.</a:t>
            </a:r>
            <a:br>
              <a:rPr lang="en-US" sz="2800" dirty="0" smtClean="0"/>
            </a:br>
            <a:r>
              <a:rPr lang="en-US" sz="2800" dirty="0"/>
              <a:t/>
            </a:r>
            <a:br>
              <a:rPr lang="en-US" sz="2800" dirty="0"/>
            </a:br>
            <a:endParaRPr lang="en-US" sz="2800" b="1" dirty="0"/>
          </a:p>
        </p:txBody>
      </p:sp>
      <p:sp>
        <p:nvSpPr>
          <p:cNvPr id="7182" name="Rectangle 14"/>
          <p:cNvSpPr>
            <a:spLocks noGrp="1" noChangeArrowheads="1"/>
          </p:cNvSpPr>
          <p:nvPr>
            <p:ph type="body" idx="1"/>
          </p:nvPr>
        </p:nvSpPr>
        <p:spPr>
          <a:xfrm>
            <a:off x="457200" y="1500174"/>
            <a:ext cx="8077200" cy="4900626"/>
          </a:xfrm>
        </p:spPr>
        <p:txBody>
          <a:bodyPr/>
          <a:lstStyle/>
          <a:p>
            <a:pPr>
              <a:buNone/>
            </a:pPr>
            <a:r>
              <a:rPr lang="en-US" b="1" dirty="0" smtClean="0"/>
              <a:t>Inside-outside Class Support</a:t>
            </a:r>
            <a:endParaRPr lang="en-US" dirty="0"/>
          </a:p>
        </p:txBody>
      </p:sp>
      <p:grpSp>
        <p:nvGrpSpPr>
          <p:cNvPr id="7183" name="Group 15" descr="Peça do quebra-cabeça"/>
          <p:cNvGrpSpPr>
            <a:grpSpLocks/>
          </p:cNvGrpSpPr>
          <p:nvPr/>
        </p:nvGrpSpPr>
        <p:grpSpPr bwMode="auto">
          <a:xfrm>
            <a:off x="2988372" y="2500307"/>
            <a:ext cx="1603813" cy="1952095"/>
            <a:chOff x="2954" y="1560"/>
            <a:chExt cx="705" cy="958"/>
          </a:xfrm>
        </p:grpSpPr>
        <p:sp>
          <p:nvSpPr>
            <p:cNvPr id="7184" name="Puzzle3"/>
            <p:cNvSpPr>
              <a:spLocks noEditPoints="1" noChangeArrowheads="1"/>
            </p:cNvSpPr>
            <p:nvPr/>
          </p:nvSpPr>
          <p:spPr bwMode="auto">
            <a:xfrm>
              <a:off x="2954" y="1560"/>
              <a:ext cx="705" cy="958"/>
            </a:xfrm>
            <a:custGeom>
              <a:avLst/>
              <a:gdLst>
                <a:gd name="T0" fmla="*/ 10391 w 21600"/>
                <a:gd name="T1" fmla="*/ 15806 h 21600"/>
                <a:gd name="T2" fmla="*/ 20551 w 21600"/>
                <a:gd name="T3" fmla="*/ 21088 h 21600"/>
                <a:gd name="T4" fmla="*/ 13180 w 21600"/>
                <a:gd name="T5" fmla="*/ 13801 h 21600"/>
                <a:gd name="T6" fmla="*/ 20551 w 21600"/>
                <a:gd name="T7" fmla="*/ 7025 h 21600"/>
                <a:gd name="T8" fmla="*/ 10500 w 21600"/>
                <a:gd name="T9" fmla="*/ 52 h 21600"/>
                <a:gd name="T10" fmla="*/ 692 w 21600"/>
                <a:gd name="T11" fmla="*/ 6802 h 21600"/>
                <a:gd name="T12" fmla="*/ 8064 w 21600"/>
                <a:gd name="T13" fmla="*/ 13526 h 21600"/>
                <a:gd name="T14" fmla="*/ 692 w 21600"/>
                <a:gd name="T15" fmla="*/ 21088 h 21600"/>
                <a:gd name="T16" fmla="*/ 2273 w 21600"/>
                <a:gd name="T17" fmla="*/ 7719 h 21600"/>
                <a:gd name="T18" fmla="*/ 19149 w 21600"/>
                <a:gd name="T19" fmla="*/ 202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CC99">
                <a:alpha val="75000"/>
              </a:srgbClr>
            </a:solidFill>
            <a:ln w="15875">
              <a:solidFill>
                <a:schemeClr val="bg2"/>
              </a:solidFill>
              <a:miter lim="800000"/>
              <a:headEnd/>
              <a:tailEnd/>
            </a:ln>
          </p:spPr>
          <p:txBody>
            <a:bodyPr/>
            <a:lstStyle/>
            <a:p>
              <a:pPr eaLnBrk="0" hangingPunct="0"/>
              <a:endParaRPr lang="pt-BR" sz="1600" b="1">
                <a:solidFill>
                  <a:srgbClr val="284C6A"/>
                </a:solidFill>
                <a:latin typeface="Verdana" pitchFamily="34" charset="0"/>
              </a:endParaRPr>
            </a:p>
          </p:txBody>
        </p:sp>
        <p:sp>
          <p:nvSpPr>
            <p:cNvPr id="7185" name="Text Box 17"/>
            <p:cNvSpPr txBox="1">
              <a:spLocks noChangeArrowheads="1"/>
            </p:cNvSpPr>
            <p:nvPr/>
          </p:nvSpPr>
          <p:spPr bwMode="blackWhite">
            <a:xfrm>
              <a:off x="3084" y="1874"/>
              <a:ext cx="528" cy="196"/>
            </a:xfrm>
            <a:prstGeom prst="rect">
              <a:avLst/>
            </a:prstGeom>
            <a:noFill/>
            <a:ln w="9525">
              <a:noFill/>
              <a:miter lim="800000"/>
              <a:headEnd/>
              <a:tailEnd/>
            </a:ln>
          </p:spPr>
          <p:txBody>
            <a:bodyPr>
              <a:spAutoFit/>
              <a:flatTx/>
            </a:bodyPr>
            <a:lstStyle/>
            <a:p>
              <a:pPr eaLnBrk="0" hangingPunct="0">
                <a:spcBef>
                  <a:spcPct val="50000"/>
                </a:spcBef>
              </a:pPr>
              <a:r>
                <a:rPr lang="en-US" sz="2000" b="1" dirty="0" smtClean="0">
                  <a:solidFill>
                    <a:srgbClr val="284C6A"/>
                  </a:solidFill>
                  <a:latin typeface="Verdana" pitchFamily="34" charset="0"/>
                </a:rPr>
                <a:t>Tools</a:t>
              </a:r>
              <a:endParaRPr lang="en-US" sz="2000" b="1" dirty="0">
                <a:solidFill>
                  <a:srgbClr val="284C6A"/>
                </a:solidFill>
                <a:latin typeface="Verdana" pitchFamily="34" charset="0"/>
              </a:endParaRPr>
            </a:p>
          </p:txBody>
        </p:sp>
      </p:grpSp>
      <p:grpSp>
        <p:nvGrpSpPr>
          <p:cNvPr id="7186" name="Group 18" descr="Peça do quebra-cabeça"/>
          <p:cNvGrpSpPr>
            <a:grpSpLocks/>
          </p:cNvGrpSpPr>
          <p:nvPr/>
        </p:nvGrpSpPr>
        <p:grpSpPr bwMode="auto">
          <a:xfrm>
            <a:off x="2519741" y="3922606"/>
            <a:ext cx="2561550" cy="1776854"/>
            <a:chOff x="2748" y="2258"/>
            <a:chExt cx="1126" cy="872"/>
          </a:xfrm>
        </p:grpSpPr>
        <p:sp>
          <p:nvSpPr>
            <p:cNvPr id="7187" name="Puzzle2"/>
            <p:cNvSpPr>
              <a:spLocks noEditPoints="1" noChangeArrowheads="1"/>
            </p:cNvSpPr>
            <p:nvPr/>
          </p:nvSpPr>
          <p:spPr bwMode="auto">
            <a:xfrm>
              <a:off x="2748" y="2258"/>
              <a:ext cx="1126" cy="872"/>
            </a:xfrm>
            <a:custGeom>
              <a:avLst/>
              <a:gdLst>
                <a:gd name="T0" fmla="*/ 11 w 21600"/>
                <a:gd name="T1" fmla="*/ 13386 h 21600"/>
                <a:gd name="T2" fmla="*/ 4202 w 21600"/>
                <a:gd name="T3" fmla="*/ 21161 h 21600"/>
                <a:gd name="T4" fmla="*/ 10400 w 21600"/>
                <a:gd name="T5" fmla="*/ 13909 h 21600"/>
                <a:gd name="T6" fmla="*/ 16821 w 21600"/>
                <a:gd name="T7" fmla="*/ 21190 h 21600"/>
                <a:gd name="T8" fmla="*/ 21600 w 21600"/>
                <a:gd name="T9" fmla="*/ 15083 h 21600"/>
                <a:gd name="T10" fmla="*/ 16889 w 21600"/>
                <a:gd name="T11" fmla="*/ 5739 h 21600"/>
                <a:gd name="T12" fmla="*/ 10800 w 21600"/>
                <a:gd name="T13" fmla="*/ 28 h 21600"/>
                <a:gd name="T14" fmla="*/ 4202 w 21600"/>
                <a:gd name="T15" fmla="*/ 5894 h 21600"/>
                <a:gd name="T16" fmla="*/ 5388 w 21600"/>
                <a:gd name="T17" fmla="*/ 6742 h 21600"/>
                <a:gd name="T18" fmla="*/ 16177 w 21600"/>
                <a:gd name="T19" fmla="*/ 20441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A6D1D0"/>
            </a:solidFill>
            <a:ln w="15875">
              <a:solidFill>
                <a:schemeClr val="bg2"/>
              </a:solidFill>
              <a:miter lim="800000"/>
              <a:headEnd/>
              <a:tailEnd/>
            </a:ln>
          </p:spPr>
          <p:txBody>
            <a:bodyPr/>
            <a:lstStyle/>
            <a:p>
              <a:endParaRPr lang="pt-BR"/>
            </a:p>
          </p:txBody>
        </p:sp>
        <p:sp>
          <p:nvSpPr>
            <p:cNvPr id="7188" name="Text Box 20"/>
            <p:cNvSpPr txBox="1">
              <a:spLocks noChangeArrowheads="1"/>
            </p:cNvSpPr>
            <p:nvPr/>
          </p:nvSpPr>
          <p:spPr bwMode="blackWhite">
            <a:xfrm>
              <a:off x="2982" y="2542"/>
              <a:ext cx="659" cy="196"/>
            </a:xfrm>
            <a:prstGeom prst="rect">
              <a:avLst/>
            </a:prstGeom>
            <a:noFill/>
            <a:ln w="9525">
              <a:noFill/>
              <a:miter lim="800000"/>
              <a:headEnd/>
              <a:tailEnd/>
            </a:ln>
          </p:spPr>
          <p:txBody>
            <a:bodyPr wrap="square">
              <a:spAutoFit/>
              <a:flatTx/>
            </a:bodyPr>
            <a:lstStyle/>
            <a:p>
              <a:pPr eaLnBrk="0" hangingPunct="0">
                <a:spcBef>
                  <a:spcPct val="50000"/>
                </a:spcBef>
              </a:pPr>
              <a:r>
                <a:rPr lang="en-US" sz="2000" b="1" dirty="0" smtClean="0">
                  <a:solidFill>
                    <a:srgbClr val="284C6A"/>
                  </a:solidFill>
                  <a:latin typeface="Verdana" pitchFamily="34" charset="0"/>
                </a:rPr>
                <a:t>Motivation</a:t>
              </a:r>
              <a:endParaRPr lang="en-US" sz="2000" b="1" dirty="0">
                <a:solidFill>
                  <a:srgbClr val="284C6A"/>
                </a:solidFill>
                <a:latin typeface="Verdana" pitchFamily="34" charset="0"/>
              </a:endParaRPr>
            </a:p>
          </p:txBody>
        </p:sp>
      </p:grpSp>
      <p:grpSp>
        <p:nvGrpSpPr>
          <p:cNvPr id="7189" name="Group 21" descr="Peça do quebra-cabeça"/>
          <p:cNvGrpSpPr>
            <a:grpSpLocks/>
          </p:cNvGrpSpPr>
          <p:nvPr/>
        </p:nvGrpSpPr>
        <p:grpSpPr bwMode="auto">
          <a:xfrm>
            <a:off x="3939285" y="3091233"/>
            <a:ext cx="2591124" cy="1353018"/>
            <a:chOff x="3372" y="1850"/>
            <a:chExt cx="1139" cy="664"/>
          </a:xfrm>
        </p:grpSpPr>
        <p:sp>
          <p:nvSpPr>
            <p:cNvPr id="7190" name="Puzzle1"/>
            <p:cNvSpPr>
              <a:spLocks noEditPoints="1" noChangeArrowheads="1"/>
            </p:cNvSpPr>
            <p:nvPr/>
          </p:nvSpPr>
          <p:spPr bwMode="auto">
            <a:xfrm>
              <a:off x="3372" y="1850"/>
              <a:ext cx="1139" cy="664"/>
            </a:xfrm>
            <a:custGeom>
              <a:avLst/>
              <a:gdLst>
                <a:gd name="T0" fmla="*/ 16740 w 21600"/>
                <a:gd name="T1" fmla="*/ 21078 h 21600"/>
                <a:gd name="T2" fmla="*/ 16976 w 21600"/>
                <a:gd name="T3" fmla="*/ 521 h 21600"/>
                <a:gd name="T4" fmla="*/ 4725 w 21600"/>
                <a:gd name="T5" fmla="*/ 856 h 21600"/>
                <a:gd name="T6" fmla="*/ 5040 w 21600"/>
                <a:gd name="T7" fmla="*/ 21004 h 21600"/>
                <a:gd name="T8" fmla="*/ 10811 w 21600"/>
                <a:gd name="T9" fmla="*/ 12885 h 21600"/>
                <a:gd name="T10" fmla="*/ 10845 w 21600"/>
                <a:gd name="T11" fmla="*/ 8714 h 21600"/>
                <a:gd name="T12" fmla="*/ 21600 w 21600"/>
                <a:gd name="T13" fmla="*/ 10000 h 21600"/>
                <a:gd name="T14" fmla="*/ 56 w 21600"/>
                <a:gd name="T15" fmla="*/ 10000 h 21600"/>
                <a:gd name="T16" fmla="*/ 6086 w 21600"/>
                <a:gd name="T17" fmla="*/ 2569 h 21600"/>
                <a:gd name="T18" fmla="*/ 16132 w 21600"/>
                <a:gd name="T19" fmla="*/ 1955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E1E4D1"/>
            </a:solidFill>
            <a:ln w="15875">
              <a:solidFill>
                <a:srgbClr val="808080"/>
              </a:solidFill>
              <a:miter lim="800000"/>
              <a:headEnd/>
              <a:tailEnd/>
            </a:ln>
          </p:spPr>
          <p:txBody>
            <a:bodyPr/>
            <a:lstStyle/>
            <a:p>
              <a:pPr eaLnBrk="0" hangingPunct="0"/>
              <a:r>
                <a:rPr lang="en-US" sz="1600" b="1">
                  <a:solidFill>
                    <a:srgbClr val="284C6A"/>
                  </a:solidFill>
                  <a:latin typeface="Verdana" pitchFamily="34" charset="0"/>
                </a:rPr>
                <a:t> </a:t>
              </a:r>
              <a:endParaRPr lang="en-US" sz="1200" b="1">
                <a:solidFill>
                  <a:srgbClr val="284C6A"/>
                </a:solidFill>
                <a:latin typeface="Verdana" pitchFamily="34" charset="0"/>
              </a:endParaRPr>
            </a:p>
            <a:p>
              <a:pPr eaLnBrk="0" hangingPunct="0"/>
              <a:r>
                <a:rPr lang="en-US" sz="1600" b="1">
                  <a:solidFill>
                    <a:srgbClr val="284C6A"/>
                  </a:solidFill>
                  <a:latin typeface="Verdana" pitchFamily="34" charset="0"/>
                </a:rPr>
                <a:t> </a:t>
              </a:r>
            </a:p>
          </p:txBody>
        </p:sp>
        <p:sp>
          <p:nvSpPr>
            <p:cNvPr id="7191" name="Text Box 23"/>
            <p:cNvSpPr txBox="1">
              <a:spLocks noChangeArrowheads="1"/>
            </p:cNvSpPr>
            <p:nvPr/>
          </p:nvSpPr>
          <p:spPr bwMode="blackWhite">
            <a:xfrm>
              <a:off x="3565" y="2075"/>
              <a:ext cx="722" cy="196"/>
            </a:xfrm>
            <a:prstGeom prst="rect">
              <a:avLst/>
            </a:prstGeom>
            <a:noFill/>
            <a:ln w="9525">
              <a:noFill/>
              <a:miter lim="800000"/>
              <a:headEnd/>
              <a:tailEnd/>
            </a:ln>
          </p:spPr>
          <p:txBody>
            <a:bodyPr wrap="square">
              <a:spAutoFit/>
              <a:flatTx/>
            </a:bodyPr>
            <a:lstStyle/>
            <a:p>
              <a:pPr eaLnBrk="0" hangingPunct="0">
                <a:spcBef>
                  <a:spcPct val="50000"/>
                </a:spcBef>
              </a:pPr>
              <a:r>
                <a:rPr lang="en-US" sz="2000" b="1" dirty="0" smtClean="0">
                  <a:solidFill>
                    <a:srgbClr val="284C6A"/>
                  </a:solidFill>
                  <a:latin typeface="Verdana" pitchFamily="34" charset="0"/>
                </a:rPr>
                <a:t>Connections</a:t>
              </a:r>
              <a:endParaRPr lang="en-US" sz="2000" b="1" dirty="0">
                <a:solidFill>
                  <a:srgbClr val="284C6A"/>
                </a:solidFill>
                <a:latin typeface="Verdana" pitchFamily="34" charset="0"/>
              </a:endParaRPr>
            </a:p>
          </p:txBody>
        </p:sp>
      </p:grpSp>
      <p:grpSp>
        <p:nvGrpSpPr>
          <p:cNvPr id="7192" name="Group 24" descr="Peça do quebra-cabeça"/>
          <p:cNvGrpSpPr>
            <a:grpSpLocks/>
          </p:cNvGrpSpPr>
          <p:nvPr/>
        </p:nvGrpSpPr>
        <p:grpSpPr bwMode="auto">
          <a:xfrm>
            <a:off x="4428392" y="3900192"/>
            <a:ext cx="1601538" cy="2272009"/>
            <a:chOff x="3587" y="2247"/>
            <a:chExt cx="704" cy="1115"/>
          </a:xfrm>
        </p:grpSpPr>
        <p:sp>
          <p:nvSpPr>
            <p:cNvPr id="7193" name="Puzzle4"/>
            <p:cNvSpPr>
              <a:spLocks noEditPoints="1" noChangeArrowheads="1"/>
            </p:cNvSpPr>
            <p:nvPr/>
          </p:nvSpPr>
          <p:spPr bwMode="auto">
            <a:xfrm>
              <a:off x="3612" y="2247"/>
              <a:ext cx="679" cy="1115"/>
            </a:xfrm>
            <a:custGeom>
              <a:avLst/>
              <a:gdLst>
                <a:gd name="T0" fmla="*/ 8307 w 21600"/>
                <a:gd name="T1" fmla="*/ 11593 h 21600"/>
                <a:gd name="T2" fmla="*/ 453 w 21600"/>
                <a:gd name="T3" fmla="*/ 16938 h 21600"/>
                <a:gd name="T4" fmla="*/ 11500 w 21600"/>
                <a:gd name="T5" fmla="*/ 21600 h 21600"/>
                <a:gd name="T6" fmla="*/ 20920 w 21600"/>
                <a:gd name="T7" fmla="*/ 16751 h 21600"/>
                <a:gd name="T8" fmla="*/ 13972 w 21600"/>
                <a:gd name="T9" fmla="*/ 10888 h 21600"/>
                <a:gd name="T10" fmla="*/ 21033 w 21600"/>
                <a:gd name="T11" fmla="*/ 4716 h 21600"/>
                <a:gd name="T12" fmla="*/ 11102 w 21600"/>
                <a:gd name="T13" fmla="*/ 11 h 21600"/>
                <a:gd name="T14" fmla="*/ 453 w 21600"/>
                <a:gd name="T15" fmla="*/ 4716 h 21600"/>
                <a:gd name="T16" fmla="*/ 2076 w 21600"/>
                <a:gd name="T17" fmla="*/ 5664 h 21600"/>
                <a:gd name="T18" fmla="*/ 20203 w 21600"/>
                <a:gd name="T19" fmla="*/ 15980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7FA9C3">
                <a:alpha val="57001"/>
              </a:srgbClr>
            </a:solidFill>
            <a:ln w="15875">
              <a:solidFill>
                <a:schemeClr val="bg2"/>
              </a:solidFill>
              <a:miter lim="800000"/>
              <a:headEnd/>
              <a:tailEnd/>
            </a:ln>
          </p:spPr>
          <p:txBody>
            <a:bodyPr/>
            <a:lstStyle/>
            <a:p>
              <a:endParaRPr lang="pt-BR"/>
            </a:p>
          </p:txBody>
        </p:sp>
        <p:sp>
          <p:nvSpPr>
            <p:cNvPr id="7194" name="Text Box 26"/>
            <p:cNvSpPr txBox="1">
              <a:spLocks noChangeArrowheads="1"/>
            </p:cNvSpPr>
            <p:nvPr/>
          </p:nvSpPr>
          <p:spPr bwMode="blackWhite">
            <a:xfrm>
              <a:off x="3587" y="2526"/>
              <a:ext cx="685" cy="196"/>
            </a:xfrm>
            <a:prstGeom prst="rect">
              <a:avLst/>
            </a:prstGeom>
            <a:noFill/>
            <a:ln w="9525">
              <a:noFill/>
              <a:miter lim="800000"/>
              <a:headEnd/>
              <a:tailEnd/>
            </a:ln>
          </p:spPr>
          <p:txBody>
            <a:bodyPr wrap="square">
              <a:spAutoFit/>
              <a:flatTx/>
            </a:bodyPr>
            <a:lstStyle/>
            <a:p>
              <a:pPr eaLnBrk="0" hangingPunct="0">
                <a:spcBef>
                  <a:spcPct val="50000"/>
                </a:spcBef>
              </a:pPr>
              <a:r>
                <a:rPr lang="en-US" sz="2000" b="1" dirty="0" smtClean="0">
                  <a:solidFill>
                    <a:srgbClr val="284C6A"/>
                  </a:solidFill>
                  <a:latin typeface="Verdana" pitchFamily="34" charset="0"/>
                </a:rPr>
                <a:t>Confidence</a:t>
              </a:r>
              <a:endParaRPr lang="en-US" sz="2000" b="1" dirty="0">
                <a:solidFill>
                  <a:srgbClr val="284C6A"/>
                </a:solidFill>
                <a:latin typeface="Verdana" pitchFamily="34" charset="0"/>
              </a:endParaRPr>
            </a:p>
          </p:txBody>
        </p:sp>
      </p:grpSp>
      <p:grpSp>
        <p:nvGrpSpPr>
          <p:cNvPr id="7195" name="Group 27" descr="Peça do quebra-cabeça"/>
          <p:cNvGrpSpPr>
            <a:grpSpLocks/>
          </p:cNvGrpSpPr>
          <p:nvPr/>
        </p:nvGrpSpPr>
        <p:grpSpPr bwMode="auto">
          <a:xfrm>
            <a:off x="5936657" y="2500307"/>
            <a:ext cx="1603813" cy="1952095"/>
            <a:chOff x="4250" y="1560"/>
            <a:chExt cx="705" cy="958"/>
          </a:xfrm>
        </p:grpSpPr>
        <p:sp>
          <p:nvSpPr>
            <p:cNvPr id="7196" name="Puzzle3"/>
            <p:cNvSpPr>
              <a:spLocks noEditPoints="1" noChangeArrowheads="1"/>
            </p:cNvSpPr>
            <p:nvPr/>
          </p:nvSpPr>
          <p:spPr bwMode="auto">
            <a:xfrm>
              <a:off x="4250" y="1560"/>
              <a:ext cx="705" cy="958"/>
            </a:xfrm>
            <a:custGeom>
              <a:avLst/>
              <a:gdLst>
                <a:gd name="T0" fmla="*/ 10391 w 21600"/>
                <a:gd name="T1" fmla="*/ 15806 h 21600"/>
                <a:gd name="T2" fmla="*/ 20551 w 21600"/>
                <a:gd name="T3" fmla="*/ 21088 h 21600"/>
                <a:gd name="T4" fmla="*/ 13180 w 21600"/>
                <a:gd name="T5" fmla="*/ 13801 h 21600"/>
                <a:gd name="T6" fmla="*/ 20551 w 21600"/>
                <a:gd name="T7" fmla="*/ 7025 h 21600"/>
                <a:gd name="T8" fmla="*/ 10500 w 21600"/>
                <a:gd name="T9" fmla="*/ 52 h 21600"/>
                <a:gd name="T10" fmla="*/ 692 w 21600"/>
                <a:gd name="T11" fmla="*/ 6802 h 21600"/>
                <a:gd name="T12" fmla="*/ 8064 w 21600"/>
                <a:gd name="T13" fmla="*/ 13526 h 21600"/>
                <a:gd name="T14" fmla="*/ 692 w 21600"/>
                <a:gd name="T15" fmla="*/ 21088 h 21600"/>
                <a:gd name="T16" fmla="*/ 2273 w 21600"/>
                <a:gd name="T17" fmla="*/ 7719 h 21600"/>
                <a:gd name="T18" fmla="*/ 19149 w 21600"/>
                <a:gd name="T19" fmla="*/ 202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A6D1D0"/>
            </a:solidFill>
            <a:ln w="15875">
              <a:solidFill>
                <a:schemeClr val="bg2"/>
              </a:solidFill>
              <a:miter lim="800000"/>
              <a:headEnd/>
              <a:tailEnd/>
            </a:ln>
          </p:spPr>
          <p:txBody>
            <a:bodyPr/>
            <a:lstStyle/>
            <a:p>
              <a:endParaRPr lang="pt-BR"/>
            </a:p>
          </p:txBody>
        </p:sp>
        <p:sp>
          <p:nvSpPr>
            <p:cNvPr id="7197" name="Text Box 29"/>
            <p:cNvSpPr txBox="1">
              <a:spLocks noChangeArrowheads="1"/>
            </p:cNvSpPr>
            <p:nvPr/>
          </p:nvSpPr>
          <p:spPr bwMode="blackWhite">
            <a:xfrm>
              <a:off x="4380" y="1874"/>
              <a:ext cx="528" cy="196"/>
            </a:xfrm>
            <a:prstGeom prst="rect">
              <a:avLst/>
            </a:prstGeom>
            <a:noFill/>
            <a:ln w="9525">
              <a:noFill/>
              <a:miter lim="800000"/>
              <a:headEnd/>
              <a:tailEnd/>
            </a:ln>
          </p:spPr>
          <p:txBody>
            <a:bodyPr>
              <a:spAutoFit/>
              <a:flatTx/>
            </a:bodyPr>
            <a:lstStyle/>
            <a:p>
              <a:pPr eaLnBrk="0" hangingPunct="0">
                <a:spcBef>
                  <a:spcPct val="50000"/>
                </a:spcBef>
              </a:pPr>
              <a:r>
                <a:rPr lang="en-US" sz="2000" b="1" dirty="0" smtClean="0">
                  <a:solidFill>
                    <a:srgbClr val="284C6A"/>
                  </a:solidFill>
                  <a:latin typeface="Verdana" pitchFamily="34" charset="0"/>
                </a:rPr>
                <a:t>Skills</a:t>
              </a:r>
              <a:endParaRPr lang="en-US" sz="2000" b="1" dirty="0">
                <a:solidFill>
                  <a:srgbClr val="284C6A"/>
                </a:solidFill>
                <a:latin typeface="Verdana" pitchFamily="34" charset="0"/>
              </a:endParaRPr>
            </a:p>
          </p:txBody>
        </p:sp>
      </p:grpSp>
      <p:grpSp>
        <p:nvGrpSpPr>
          <p:cNvPr id="7198" name="Group 30" descr="Peça do quebra-cabeça"/>
          <p:cNvGrpSpPr>
            <a:grpSpLocks/>
          </p:cNvGrpSpPr>
          <p:nvPr/>
        </p:nvGrpSpPr>
        <p:grpSpPr bwMode="auto">
          <a:xfrm>
            <a:off x="5468025" y="3922606"/>
            <a:ext cx="2561550" cy="1776854"/>
            <a:chOff x="4044" y="2258"/>
            <a:chExt cx="1126" cy="872"/>
          </a:xfrm>
        </p:grpSpPr>
        <p:sp>
          <p:nvSpPr>
            <p:cNvPr id="7199" name="Puzzle2"/>
            <p:cNvSpPr>
              <a:spLocks noEditPoints="1" noChangeArrowheads="1"/>
            </p:cNvSpPr>
            <p:nvPr/>
          </p:nvSpPr>
          <p:spPr bwMode="auto">
            <a:xfrm>
              <a:off x="4044" y="2258"/>
              <a:ext cx="1126" cy="872"/>
            </a:xfrm>
            <a:custGeom>
              <a:avLst/>
              <a:gdLst>
                <a:gd name="T0" fmla="*/ 11 w 21600"/>
                <a:gd name="T1" fmla="*/ 13386 h 21600"/>
                <a:gd name="T2" fmla="*/ 4202 w 21600"/>
                <a:gd name="T3" fmla="*/ 21161 h 21600"/>
                <a:gd name="T4" fmla="*/ 10400 w 21600"/>
                <a:gd name="T5" fmla="*/ 13909 h 21600"/>
                <a:gd name="T6" fmla="*/ 16821 w 21600"/>
                <a:gd name="T7" fmla="*/ 21190 h 21600"/>
                <a:gd name="T8" fmla="*/ 21600 w 21600"/>
                <a:gd name="T9" fmla="*/ 15083 h 21600"/>
                <a:gd name="T10" fmla="*/ 16889 w 21600"/>
                <a:gd name="T11" fmla="*/ 5739 h 21600"/>
                <a:gd name="T12" fmla="*/ 10800 w 21600"/>
                <a:gd name="T13" fmla="*/ 28 h 21600"/>
                <a:gd name="T14" fmla="*/ 4202 w 21600"/>
                <a:gd name="T15" fmla="*/ 5894 h 21600"/>
                <a:gd name="T16" fmla="*/ 5388 w 21600"/>
                <a:gd name="T17" fmla="*/ 6742 h 21600"/>
                <a:gd name="T18" fmla="*/ 16177 w 21600"/>
                <a:gd name="T19" fmla="*/ 20441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CC99">
                <a:alpha val="75000"/>
              </a:srgbClr>
            </a:solidFill>
            <a:ln w="15875">
              <a:solidFill>
                <a:schemeClr val="bg2"/>
              </a:solidFill>
              <a:miter lim="800000"/>
              <a:headEnd/>
              <a:tailEnd/>
            </a:ln>
          </p:spPr>
          <p:txBody>
            <a:bodyPr/>
            <a:lstStyle/>
            <a:p>
              <a:endParaRPr lang="pt-BR"/>
            </a:p>
          </p:txBody>
        </p:sp>
        <p:sp>
          <p:nvSpPr>
            <p:cNvPr id="7200" name="Text Box 32"/>
            <p:cNvSpPr txBox="1">
              <a:spLocks noChangeArrowheads="1"/>
            </p:cNvSpPr>
            <p:nvPr/>
          </p:nvSpPr>
          <p:spPr bwMode="blackWhite">
            <a:xfrm>
              <a:off x="4380" y="2526"/>
              <a:ext cx="528" cy="196"/>
            </a:xfrm>
            <a:prstGeom prst="rect">
              <a:avLst/>
            </a:prstGeom>
            <a:noFill/>
            <a:ln w="9525">
              <a:noFill/>
              <a:miter lim="800000"/>
              <a:headEnd/>
              <a:tailEnd/>
            </a:ln>
          </p:spPr>
          <p:txBody>
            <a:bodyPr>
              <a:spAutoFit/>
              <a:flatTx/>
            </a:bodyPr>
            <a:lstStyle/>
            <a:p>
              <a:pPr eaLnBrk="0" hangingPunct="0">
                <a:spcBef>
                  <a:spcPct val="50000"/>
                </a:spcBef>
              </a:pPr>
              <a:r>
                <a:rPr lang="en-US" sz="2000" b="1" dirty="0" smtClean="0">
                  <a:solidFill>
                    <a:srgbClr val="284C6A"/>
                  </a:solidFill>
                  <a:latin typeface="Verdana" pitchFamily="34" charset="0"/>
                </a:rPr>
                <a:t>Results</a:t>
              </a:r>
              <a:endParaRPr lang="en-US" sz="2000" b="1" dirty="0">
                <a:solidFill>
                  <a:srgbClr val="284C6A"/>
                </a:solidFill>
                <a:latin typeface="Verdana" pitchFamily="34" charset="0"/>
              </a:endParaRPr>
            </a:p>
          </p:txBody>
        </p:sp>
      </p:grpSp>
      <p:grpSp>
        <p:nvGrpSpPr>
          <p:cNvPr id="7201" name="Group 33" descr="Peça do quebra-cabeça"/>
          <p:cNvGrpSpPr>
            <a:grpSpLocks/>
          </p:cNvGrpSpPr>
          <p:nvPr/>
        </p:nvGrpSpPr>
        <p:grpSpPr bwMode="auto">
          <a:xfrm>
            <a:off x="1000100" y="3091233"/>
            <a:ext cx="2591124" cy="1353018"/>
            <a:chOff x="2080" y="1850"/>
            <a:chExt cx="1139" cy="664"/>
          </a:xfrm>
        </p:grpSpPr>
        <p:sp>
          <p:nvSpPr>
            <p:cNvPr id="7202" name="Puzzle1"/>
            <p:cNvSpPr>
              <a:spLocks noEditPoints="1" noChangeArrowheads="1"/>
            </p:cNvSpPr>
            <p:nvPr/>
          </p:nvSpPr>
          <p:spPr bwMode="auto">
            <a:xfrm>
              <a:off x="2080" y="1850"/>
              <a:ext cx="1139" cy="664"/>
            </a:xfrm>
            <a:custGeom>
              <a:avLst/>
              <a:gdLst>
                <a:gd name="T0" fmla="*/ 16740 w 21600"/>
                <a:gd name="T1" fmla="*/ 21078 h 21600"/>
                <a:gd name="T2" fmla="*/ 16976 w 21600"/>
                <a:gd name="T3" fmla="*/ 521 h 21600"/>
                <a:gd name="T4" fmla="*/ 4725 w 21600"/>
                <a:gd name="T5" fmla="*/ 856 h 21600"/>
                <a:gd name="T6" fmla="*/ 5040 w 21600"/>
                <a:gd name="T7" fmla="*/ 21004 h 21600"/>
                <a:gd name="T8" fmla="*/ 10811 w 21600"/>
                <a:gd name="T9" fmla="*/ 12885 h 21600"/>
                <a:gd name="T10" fmla="*/ 10845 w 21600"/>
                <a:gd name="T11" fmla="*/ 8714 h 21600"/>
                <a:gd name="T12" fmla="*/ 21600 w 21600"/>
                <a:gd name="T13" fmla="*/ 10000 h 21600"/>
                <a:gd name="T14" fmla="*/ 56 w 21600"/>
                <a:gd name="T15" fmla="*/ 10000 h 21600"/>
                <a:gd name="T16" fmla="*/ 6086 w 21600"/>
                <a:gd name="T17" fmla="*/ 2569 h 21600"/>
                <a:gd name="T18" fmla="*/ 16132 w 21600"/>
                <a:gd name="T19" fmla="*/ 1955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7FA9C3">
                <a:alpha val="57001"/>
              </a:srgbClr>
            </a:solidFill>
            <a:ln w="15875">
              <a:solidFill>
                <a:srgbClr val="808080"/>
              </a:solidFill>
              <a:miter lim="800000"/>
              <a:headEnd/>
              <a:tailEnd/>
            </a:ln>
          </p:spPr>
          <p:txBody>
            <a:bodyPr/>
            <a:lstStyle/>
            <a:p>
              <a:endParaRPr lang="pt-BR"/>
            </a:p>
          </p:txBody>
        </p:sp>
        <p:sp>
          <p:nvSpPr>
            <p:cNvPr id="7203" name="Text Box 35"/>
            <p:cNvSpPr txBox="1">
              <a:spLocks noChangeArrowheads="1"/>
            </p:cNvSpPr>
            <p:nvPr/>
          </p:nvSpPr>
          <p:spPr bwMode="blackWhite">
            <a:xfrm>
              <a:off x="2475" y="2070"/>
              <a:ext cx="528" cy="196"/>
            </a:xfrm>
            <a:prstGeom prst="rect">
              <a:avLst/>
            </a:prstGeom>
            <a:noFill/>
            <a:ln w="9525">
              <a:noFill/>
              <a:miter lim="800000"/>
              <a:headEnd/>
              <a:tailEnd/>
            </a:ln>
          </p:spPr>
          <p:txBody>
            <a:bodyPr>
              <a:spAutoFit/>
              <a:flatTx/>
            </a:bodyPr>
            <a:lstStyle/>
            <a:p>
              <a:pPr eaLnBrk="0" hangingPunct="0">
                <a:spcBef>
                  <a:spcPct val="50000"/>
                </a:spcBef>
              </a:pPr>
              <a:r>
                <a:rPr lang="en-US" sz="2000" b="1" dirty="0" smtClean="0">
                  <a:solidFill>
                    <a:srgbClr val="284C6A"/>
                  </a:solidFill>
                  <a:latin typeface="Verdana" pitchFamily="34" charset="0"/>
                </a:rPr>
                <a:t>Goals</a:t>
              </a:r>
              <a:endParaRPr lang="en-US" sz="2000" b="1" dirty="0">
                <a:solidFill>
                  <a:srgbClr val="284C6A"/>
                </a:solidFill>
                <a:latin typeface="Verdana" pitchFamily="34" charset="0"/>
              </a:endParaRPr>
            </a:p>
          </p:txBody>
        </p:sp>
      </p:grpSp>
      <p:grpSp>
        <p:nvGrpSpPr>
          <p:cNvPr id="7204" name="Group 36" descr="Peça do quebra-cabeça"/>
          <p:cNvGrpSpPr>
            <a:grpSpLocks/>
          </p:cNvGrpSpPr>
          <p:nvPr/>
        </p:nvGrpSpPr>
        <p:grpSpPr bwMode="auto">
          <a:xfrm>
            <a:off x="1511949" y="3900192"/>
            <a:ext cx="1569686" cy="2272009"/>
            <a:chOff x="2305" y="2247"/>
            <a:chExt cx="690" cy="1115"/>
          </a:xfrm>
        </p:grpSpPr>
        <p:sp>
          <p:nvSpPr>
            <p:cNvPr id="7205" name="Puzzle4"/>
            <p:cNvSpPr>
              <a:spLocks noEditPoints="1" noChangeArrowheads="1"/>
            </p:cNvSpPr>
            <p:nvPr/>
          </p:nvSpPr>
          <p:spPr bwMode="auto">
            <a:xfrm>
              <a:off x="2313" y="2247"/>
              <a:ext cx="679" cy="1115"/>
            </a:xfrm>
            <a:custGeom>
              <a:avLst/>
              <a:gdLst>
                <a:gd name="T0" fmla="*/ 8307 w 21600"/>
                <a:gd name="T1" fmla="*/ 11593 h 21600"/>
                <a:gd name="T2" fmla="*/ 453 w 21600"/>
                <a:gd name="T3" fmla="*/ 16938 h 21600"/>
                <a:gd name="T4" fmla="*/ 11500 w 21600"/>
                <a:gd name="T5" fmla="*/ 21600 h 21600"/>
                <a:gd name="T6" fmla="*/ 20920 w 21600"/>
                <a:gd name="T7" fmla="*/ 16751 h 21600"/>
                <a:gd name="T8" fmla="*/ 13972 w 21600"/>
                <a:gd name="T9" fmla="*/ 10888 h 21600"/>
                <a:gd name="T10" fmla="*/ 21033 w 21600"/>
                <a:gd name="T11" fmla="*/ 4716 h 21600"/>
                <a:gd name="T12" fmla="*/ 11102 w 21600"/>
                <a:gd name="T13" fmla="*/ 11 h 21600"/>
                <a:gd name="T14" fmla="*/ 453 w 21600"/>
                <a:gd name="T15" fmla="*/ 4716 h 21600"/>
                <a:gd name="T16" fmla="*/ 2076 w 21600"/>
                <a:gd name="T17" fmla="*/ 5664 h 21600"/>
                <a:gd name="T18" fmla="*/ 20203 w 21600"/>
                <a:gd name="T19" fmla="*/ 15980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E1E4D1"/>
            </a:solidFill>
            <a:ln w="15875">
              <a:solidFill>
                <a:schemeClr val="bg2"/>
              </a:solidFill>
              <a:miter lim="800000"/>
              <a:headEnd/>
              <a:tailEnd/>
            </a:ln>
          </p:spPr>
          <p:txBody>
            <a:bodyPr/>
            <a:lstStyle/>
            <a:p>
              <a:endParaRPr lang="pt-BR"/>
            </a:p>
          </p:txBody>
        </p:sp>
        <p:sp>
          <p:nvSpPr>
            <p:cNvPr id="7206" name="Text Box 38"/>
            <p:cNvSpPr txBox="1">
              <a:spLocks noChangeArrowheads="1"/>
            </p:cNvSpPr>
            <p:nvPr/>
          </p:nvSpPr>
          <p:spPr bwMode="blackWhite">
            <a:xfrm>
              <a:off x="2305" y="2526"/>
              <a:ext cx="690" cy="196"/>
            </a:xfrm>
            <a:prstGeom prst="rect">
              <a:avLst/>
            </a:prstGeom>
            <a:noFill/>
            <a:ln w="9525">
              <a:noFill/>
              <a:miter lim="800000"/>
              <a:headEnd/>
              <a:tailEnd/>
            </a:ln>
          </p:spPr>
          <p:txBody>
            <a:bodyPr wrap="square">
              <a:spAutoFit/>
              <a:flatTx/>
            </a:bodyPr>
            <a:lstStyle/>
            <a:p>
              <a:pPr eaLnBrk="0" hangingPunct="0">
                <a:spcBef>
                  <a:spcPct val="50000"/>
                </a:spcBef>
              </a:pPr>
              <a:r>
                <a:rPr lang="en-US" sz="2000" b="1" dirty="0" smtClean="0">
                  <a:solidFill>
                    <a:srgbClr val="284C6A"/>
                  </a:solidFill>
                  <a:latin typeface="Verdana" pitchFamily="34" charset="0"/>
                </a:rPr>
                <a:t>Orientation</a:t>
              </a:r>
              <a:endParaRPr lang="en-US" sz="2000" b="1" dirty="0">
                <a:solidFill>
                  <a:srgbClr val="284C6A"/>
                </a:solidFill>
                <a:latin typeface="Verdana" pitchFamily="34" charset="0"/>
              </a:endParaRPr>
            </a:p>
          </p:txBody>
        </p:sp>
      </p:gr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2786050" y="4357694"/>
            <a:ext cx="3357586" cy="2232622"/>
          </a:xfrm>
          <a:prstGeom prst="ellipse">
            <a:avLst/>
          </a:prstGeom>
          <a:ln>
            <a:noFill/>
          </a:ln>
          <a:effectLst>
            <a:softEdge rad="112500"/>
          </a:effectLst>
        </p:spPr>
      </p:pic>
      <p:sp>
        <p:nvSpPr>
          <p:cNvPr id="4" name="Texto explicativo em elipse 3"/>
          <p:cNvSpPr/>
          <p:nvPr/>
        </p:nvSpPr>
        <p:spPr>
          <a:xfrm>
            <a:off x="4786314" y="3286124"/>
            <a:ext cx="2928958" cy="1143008"/>
          </a:xfrm>
          <a:prstGeom prst="wedgeEllipseCallout">
            <a:avLst>
              <a:gd name="adj1" fmla="val -38554"/>
              <a:gd name="adj2" fmla="val 62500"/>
            </a:avLst>
          </a:prstGeom>
          <a:ln>
            <a:prstDash val="sysDash"/>
          </a:ln>
        </p:spPr>
        <p:style>
          <a:lnRef idx="2">
            <a:schemeClr val="accent4"/>
          </a:lnRef>
          <a:fillRef idx="1">
            <a:schemeClr val="lt1"/>
          </a:fillRef>
          <a:effectRef idx="0">
            <a:schemeClr val="accent4"/>
          </a:effectRef>
          <a:fontRef idx="minor">
            <a:schemeClr val="dk1"/>
          </a:fontRef>
        </p:style>
        <p:txBody>
          <a:bodyPr rtlCol="0" anchor="ctr"/>
          <a:lstStyle/>
          <a:p>
            <a:pPr algn="ctr"/>
            <a:r>
              <a:rPr lang="en-US" sz="2400" b="1" dirty="0" smtClean="0"/>
              <a:t>“What am going to take out of it?”</a:t>
            </a:r>
            <a:endParaRPr lang="pt-BR" sz="2400" dirty="0"/>
          </a:p>
        </p:txBody>
      </p:sp>
      <p:sp>
        <p:nvSpPr>
          <p:cNvPr id="8196" name="Rectangle 4"/>
          <p:cNvSpPr>
            <a:spLocks noGrp="1" noChangeArrowheads="1"/>
          </p:cNvSpPr>
          <p:nvPr>
            <p:ph type="title"/>
          </p:nvPr>
        </p:nvSpPr>
        <p:spPr>
          <a:xfrm>
            <a:off x="428596" y="214290"/>
            <a:ext cx="8077200" cy="914400"/>
          </a:xfrm>
        </p:spPr>
        <p:txBody>
          <a:bodyPr/>
          <a:lstStyle/>
          <a:p>
            <a:r>
              <a:rPr lang="en-US" dirty="0" smtClean="0"/>
              <a:t>Goals</a:t>
            </a:r>
            <a:endParaRPr lang="en-US" dirty="0"/>
          </a:p>
        </p:txBody>
      </p:sp>
      <p:sp>
        <p:nvSpPr>
          <p:cNvPr id="8197" name="Rectangle 5"/>
          <p:cNvSpPr>
            <a:spLocks noGrp="1" noChangeArrowheads="1"/>
          </p:cNvSpPr>
          <p:nvPr>
            <p:ph type="body" idx="1"/>
          </p:nvPr>
        </p:nvSpPr>
        <p:spPr>
          <a:xfrm>
            <a:off x="428596" y="1071546"/>
            <a:ext cx="8077200" cy="2143140"/>
          </a:xfrm>
        </p:spPr>
        <p:txBody>
          <a:bodyPr/>
          <a:lstStyle/>
          <a:p>
            <a:pPr>
              <a:lnSpc>
                <a:spcPct val="100000"/>
              </a:lnSpc>
            </a:pPr>
            <a:r>
              <a:rPr lang="en-US" b="1" dirty="0" smtClean="0"/>
              <a:t>Helping  students to establish their </a:t>
            </a:r>
          </a:p>
          <a:p>
            <a:pPr>
              <a:lnSpc>
                <a:spcPct val="100000"/>
              </a:lnSpc>
              <a:buNone/>
            </a:pPr>
            <a:r>
              <a:rPr lang="en-US" b="1" dirty="0" smtClean="0"/>
              <a:t>   goals ,to stick with and follow  them.</a:t>
            </a:r>
          </a:p>
          <a:p>
            <a:r>
              <a:rPr lang="en-US" b="1" dirty="0" smtClean="0"/>
              <a:t>Long term goals x short term goals.</a:t>
            </a:r>
            <a:endParaRPr lang="en-US" dirty="0"/>
          </a:p>
        </p:txBody>
      </p:sp>
      <p:sp>
        <p:nvSpPr>
          <p:cNvPr id="6" name="Texto explicativo em elipse 5"/>
          <p:cNvSpPr/>
          <p:nvPr/>
        </p:nvSpPr>
        <p:spPr>
          <a:xfrm>
            <a:off x="1285852" y="3286124"/>
            <a:ext cx="2857520" cy="1143008"/>
          </a:xfrm>
          <a:prstGeom prst="wedgeEllipseCallout">
            <a:avLst>
              <a:gd name="adj1" fmla="val 32637"/>
              <a:gd name="adj2" fmla="val 72388"/>
            </a:avLst>
          </a:prstGeom>
          <a:ln>
            <a:prstDash val="dash"/>
          </a:ln>
        </p:spPr>
        <p:style>
          <a:lnRef idx="2">
            <a:schemeClr val="accent4"/>
          </a:lnRef>
          <a:fillRef idx="1">
            <a:schemeClr val="lt1"/>
          </a:fillRef>
          <a:effectRef idx="0">
            <a:schemeClr val="accent4"/>
          </a:effectRef>
          <a:fontRef idx="minor">
            <a:schemeClr val="dk1"/>
          </a:fontRef>
        </p:style>
        <p:txBody>
          <a:bodyPr rtlCol="0" anchor="ctr"/>
          <a:lstStyle/>
          <a:p>
            <a:pPr algn="ctr"/>
            <a:r>
              <a:rPr lang="en-US" sz="2400" b="1" dirty="0" smtClean="0"/>
              <a:t>“What is my goal in taking this class?” </a:t>
            </a:r>
            <a:endParaRPr lang="pt-BR" sz="2400" dirty="0"/>
          </a:p>
        </p:txBody>
      </p:sp>
      <p:pic>
        <p:nvPicPr>
          <p:cNvPr id="1027" name="Picture 3"/>
          <p:cNvPicPr>
            <a:picLocks noChangeAspect="1" noChangeArrowheads="1"/>
          </p:cNvPicPr>
          <p:nvPr/>
        </p:nvPicPr>
        <p:blipFill>
          <a:blip r:embed="rId3" cstate="print"/>
          <a:srcRect/>
          <a:stretch>
            <a:fillRect/>
          </a:stretch>
        </p:blipFill>
        <p:spPr bwMode="auto">
          <a:xfrm>
            <a:off x="7072330" y="714356"/>
            <a:ext cx="1569675" cy="1528759"/>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357158" y="142852"/>
            <a:ext cx="7929618" cy="5262979"/>
          </a:xfrm>
          <a:prstGeom prst="rect">
            <a:avLst/>
          </a:prstGeom>
        </p:spPr>
        <p:txBody>
          <a:bodyPr wrap="square">
            <a:spAutoFit/>
          </a:bodyPr>
          <a:lstStyle/>
          <a:p>
            <a:pPr algn="just"/>
            <a:r>
              <a:rPr lang="en-US" sz="2400" b="1" dirty="0" smtClean="0"/>
              <a:t>Seeing one’s own progress.  </a:t>
            </a:r>
            <a:r>
              <a:rPr lang="en-US" sz="2400" dirty="0" smtClean="0"/>
              <a:t>Another essential factor in creating irresistible instruction is enabling students to see their own progress. Students who see concrete success are enthusiastic about studying English, and nothing motivates like success. In a recent study by</a:t>
            </a:r>
          </a:p>
          <a:p>
            <a:pPr algn="just"/>
            <a:r>
              <a:rPr lang="en-US" sz="2400" dirty="0" smtClean="0"/>
              <a:t>the National Center for the Study of Adult Learning and Literacy (NCSALL), two of the three supports to learner persistence demonstrated in adult learners were establishment of a goal by the student and progress toward </a:t>
            </a:r>
            <a:r>
              <a:rPr lang="pt-BR" sz="2400" dirty="0" err="1" smtClean="0"/>
              <a:t>reaching</a:t>
            </a:r>
            <a:r>
              <a:rPr lang="pt-BR" sz="2400" dirty="0" smtClean="0"/>
              <a:t> a </a:t>
            </a:r>
            <a:r>
              <a:rPr lang="pt-BR" sz="2400" dirty="0" err="1" smtClean="0"/>
              <a:t>goal</a:t>
            </a:r>
            <a:r>
              <a:rPr lang="pt-BR" sz="2400" dirty="0" smtClean="0"/>
              <a:t>. </a:t>
            </a:r>
          </a:p>
          <a:p>
            <a:pPr algn="just"/>
            <a:endParaRPr lang="pt-BR" sz="2400" dirty="0" smtClean="0"/>
          </a:p>
          <a:p>
            <a:pPr algn="just"/>
            <a:r>
              <a:rPr lang="en-US" sz="2400" dirty="0" smtClean="0"/>
              <a:t>To provide students with that support, students should have an opportunity in each class session to understand the goal and observe their achievement of the goal. Goals must be stated, and all presentations, exercises, and activities that follow should contribute obviously to the achievement of the goal. </a:t>
            </a:r>
            <a:endParaRPr lang="pt-BR" sz="2400"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5"/>
          <p:cNvSpPr>
            <a:spLocks noGrp="1" noChangeArrowheads="1"/>
          </p:cNvSpPr>
          <p:nvPr>
            <p:ph type="body" idx="1"/>
          </p:nvPr>
        </p:nvSpPr>
        <p:spPr>
          <a:xfrm>
            <a:off x="428596" y="285728"/>
            <a:ext cx="8077200" cy="4495800"/>
          </a:xfrm>
        </p:spPr>
        <p:txBody>
          <a:bodyPr/>
          <a:lstStyle/>
          <a:p>
            <a:r>
              <a:rPr lang="en-US" sz="2800" kern="1200" dirty="0" smtClean="0">
                <a:solidFill>
                  <a:schemeClr val="tx1"/>
                </a:solidFill>
                <a:latin typeface="Arial" charset="0"/>
              </a:rPr>
              <a:t>Making clear to students that the purpose of a certain unit is not to the language tools but in fact the practical and social use of that new input.</a:t>
            </a:r>
            <a:endParaRPr lang="pt-BR" sz="2800" kern="1200" dirty="0" smtClean="0">
              <a:solidFill>
                <a:schemeClr val="tx1"/>
              </a:solidFill>
              <a:latin typeface="Arial" charset="0"/>
            </a:endParaRPr>
          </a:p>
          <a:p>
            <a:r>
              <a:rPr lang="en-US" sz="2800" kern="1200" dirty="0" smtClean="0">
                <a:solidFill>
                  <a:schemeClr val="tx1"/>
                </a:solidFill>
                <a:latin typeface="Arial" charset="0"/>
              </a:rPr>
              <a:t>Encouraging class  community.</a:t>
            </a:r>
            <a:endParaRPr lang="en-US" sz="2800" kern="1200" dirty="0">
              <a:solidFill>
                <a:schemeClr val="tx1"/>
              </a:solidFill>
              <a:latin typeface="Arial" charset="0"/>
            </a:endParaRPr>
          </a:p>
        </p:txBody>
      </p:sp>
      <p:grpSp>
        <p:nvGrpSpPr>
          <p:cNvPr id="10" name="Grupo 9"/>
          <p:cNvGrpSpPr/>
          <p:nvPr/>
        </p:nvGrpSpPr>
        <p:grpSpPr>
          <a:xfrm rot="184813">
            <a:off x="3653121" y="2963367"/>
            <a:ext cx="4024806" cy="3132489"/>
            <a:chOff x="4143371" y="2714620"/>
            <a:chExt cx="4667283" cy="3500462"/>
          </a:xfrm>
        </p:grpSpPr>
        <p:pic>
          <p:nvPicPr>
            <p:cNvPr id="2050" name="Picture 2"/>
            <p:cNvPicPr>
              <a:picLocks noChangeAspect="1" noChangeArrowheads="1"/>
            </p:cNvPicPr>
            <p:nvPr/>
          </p:nvPicPr>
          <p:blipFill>
            <a:blip r:embed="rId2" cstate="print"/>
            <a:srcRect/>
            <a:stretch>
              <a:fillRect/>
            </a:stretch>
          </p:blipFill>
          <p:spPr bwMode="auto">
            <a:xfrm>
              <a:off x="4143371" y="2714620"/>
              <a:ext cx="4667283" cy="3500462"/>
            </a:xfrm>
            <a:prstGeom prst="rect">
              <a:avLst/>
            </a:prstGeom>
            <a:ln>
              <a:noFill/>
            </a:ln>
            <a:effectLst>
              <a:outerShdw blurRad="190500" algn="tl" rotWithShape="0">
                <a:srgbClr val="000000">
                  <a:alpha val="70000"/>
                </a:srgbClr>
              </a:outerShdw>
            </a:effectLst>
          </p:spPr>
        </p:pic>
        <p:sp>
          <p:nvSpPr>
            <p:cNvPr id="6" name="Elipse 5"/>
            <p:cNvSpPr/>
            <p:nvPr/>
          </p:nvSpPr>
          <p:spPr>
            <a:xfrm>
              <a:off x="4286248" y="3286124"/>
              <a:ext cx="428628" cy="50006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p>
          </p:txBody>
        </p:sp>
        <p:sp>
          <p:nvSpPr>
            <p:cNvPr id="7" name="Elipse 6"/>
            <p:cNvSpPr/>
            <p:nvPr/>
          </p:nvSpPr>
          <p:spPr>
            <a:xfrm>
              <a:off x="5286380" y="3286124"/>
              <a:ext cx="428628" cy="50006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p>
          </p:txBody>
        </p:sp>
        <p:sp>
          <p:nvSpPr>
            <p:cNvPr id="8" name="Elipse 7"/>
            <p:cNvSpPr/>
            <p:nvPr/>
          </p:nvSpPr>
          <p:spPr>
            <a:xfrm>
              <a:off x="7000892" y="3214686"/>
              <a:ext cx="428628" cy="50006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p>
          </p:txBody>
        </p:sp>
        <p:sp>
          <p:nvSpPr>
            <p:cNvPr id="9" name="Elipse 8"/>
            <p:cNvSpPr/>
            <p:nvPr/>
          </p:nvSpPr>
          <p:spPr>
            <a:xfrm>
              <a:off x="6500826" y="3071810"/>
              <a:ext cx="428628" cy="50006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21">
                                            <p:txEl>
                                              <p:pRg st="1" end="1"/>
                                            </p:txEl>
                                          </p:spTgt>
                                        </p:tgtEl>
                                        <p:attrNameLst>
                                          <p:attrName>style.visibility</p:attrName>
                                        </p:attrNameLst>
                                      </p:cBhvr>
                                      <p:to>
                                        <p:strVal val="visible"/>
                                      </p:to>
                                    </p:set>
                                    <p:anim calcmode="lin" valueType="num">
                                      <p:cBhvr additive="base">
                                        <p:cTn id="7" dur="500" fill="hold"/>
                                        <p:tgtEl>
                                          <p:spTgt spid="922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21">
                                            <p:txEl>
                                              <p:pRg st="1" end="1"/>
                                            </p:txEl>
                                          </p:spTgt>
                                        </p:tgtEl>
                                        <p:attrNameLst>
                                          <p:attrName>ppt_y</p:attrName>
                                        </p:attrNameLst>
                                      </p:cBhvr>
                                      <p:tavLst>
                                        <p:tav tm="0">
                                          <p:val>
                                            <p:strVal val="1+#ppt_h/2"/>
                                          </p:val>
                                        </p:tav>
                                        <p:tav tm="100000">
                                          <p:val>
                                            <p:strVal val="#ppt_y"/>
                                          </p:val>
                                        </p:tav>
                                      </p:tavLst>
                                    </p:anim>
                                  </p:childTnLst>
                                </p:cTn>
                              </p:par>
                              <p:par>
                                <p:cTn id="9" presetID="43"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100"/>
                                        <p:tgtEl>
                                          <p:spTgt spid="10"/>
                                        </p:tgtEl>
                                      </p:cBhvr>
                                    </p:animEffect>
                                    <p:anim calcmode="lin" valueType="num">
                                      <p:cBhvr>
                                        <p:cTn id="12" dur="400" fill="hold"/>
                                        <p:tgtEl>
                                          <p:spTgt spid="10"/>
                                        </p:tgtEl>
                                        <p:attrNameLst>
                                          <p:attrName>ppt_x</p:attrName>
                                        </p:attrNameLst>
                                      </p:cBhvr>
                                      <p:tavLst>
                                        <p:tav tm="0">
                                          <p:val>
                                            <p:strVal val="#ppt_x"/>
                                          </p:val>
                                        </p:tav>
                                        <p:tav tm="100000">
                                          <p:val>
                                            <p:strVal val="#ppt_x"/>
                                          </p:val>
                                        </p:tav>
                                      </p:tavLst>
                                    </p:anim>
                                    <p:anim calcmode="lin" valueType="num">
                                      <p:cBhvr>
                                        <p:cTn id="13" dur="400" fill="hold"/>
                                        <p:tgtEl>
                                          <p:spTgt spid="10"/>
                                        </p:tgtEl>
                                        <p:attrNameLst>
                                          <p:attrName>ppt_y</p:attrName>
                                        </p:attrNameLst>
                                      </p:cBhvr>
                                      <p:tavLst>
                                        <p:tav tm="0">
                                          <p:val>
                                            <p:strVal val="#ppt_y+0.31"/>
                                          </p:val>
                                        </p:tav>
                                        <p:tav tm="100000">
                                          <p:val>
                                            <p:strVal val="#ppt_y+0.31"/>
                                          </p:val>
                                        </p:tav>
                                      </p:tavLst>
                                    </p:anim>
                                    <p:anim calcmode="lin" valueType="num">
                                      <p:cBhvr>
                                        <p:cTn id="14" dur="600" decel="50000" fill="hold">
                                          <p:stCondLst>
                                            <p:cond delay="400"/>
                                          </p:stCondLst>
                                        </p:cTn>
                                        <p:tgtEl>
                                          <p:spTgt spid="10"/>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5" dur="600" decel="50000" fill="hold">
                                          <p:stCondLst>
                                            <p:cond delay="400"/>
                                          </p:stCondLst>
                                        </p:cTn>
                                        <p:tgtEl>
                                          <p:spTgt spid="10"/>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3" name="Rectangle 3"/>
          <p:cNvSpPr>
            <a:spLocks noGrp="1" noChangeArrowheads="1"/>
          </p:cNvSpPr>
          <p:nvPr>
            <p:ph type="title"/>
          </p:nvPr>
        </p:nvSpPr>
        <p:spPr>
          <a:xfrm>
            <a:off x="457200" y="214290"/>
            <a:ext cx="8077200" cy="914400"/>
          </a:xfrm>
        </p:spPr>
        <p:txBody>
          <a:bodyPr/>
          <a:lstStyle/>
          <a:p>
            <a:pPr marL="342900" indent="-342900">
              <a:lnSpc>
                <a:spcPct val="125000"/>
              </a:lnSpc>
              <a:spcBef>
                <a:spcPct val="20000"/>
              </a:spcBef>
              <a:buClr>
                <a:schemeClr val="bg2"/>
              </a:buClr>
            </a:pPr>
            <a:r>
              <a:rPr lang="en-US" sz="3200" b="1" dirty="0" smtClean="0">
                <a:latin typeface="+mn-lt"/>
                <a:ea typeface="+mn-ea"/>
                <a:cs typeface="+mn-cs"/>
              </a:rPr>
              <a:t>Fostering students’ independence.</a:t>
            </a:r>
            <a:endParaRPr lang="en-US" sz="3200" b="1" dirty="0">
              <a:latin typeface="+mn-lt"/>
              <a:ea typeface="+mn-ea"/>
              <a:cs typeface="+mn-cs"/>
            </a:endParaRPr>
          </a:p>
        </p:txBody>
      </p:sp>
      <p:sp>
        <p:nvSpPr>
          <p:cNvPr id="271362" name="Rectangle 2"/>
          <p:cNvSpPr>
            <a:spLocks noGrp="1" noChangeArrowheads="1"/>
          </p:cNvSpPr>
          <p:nvPr>
            <p:ph type="body" idx="1"/>
          </p:nvPr>
        </p:nvSpPr>
        <p:spPr>
          <a:xfrm>
            <a:off x="457200" y="1142984"/>
            <a:ext cx="8077200" cy="4495800"/>
          </a:xfrm>
        </p:spPr>
        <p:txBody>
          <a:bodyPr/>
          <a:lstStyle/>
          <a:p>
            <a:r>
              <a:rPr lang="en-US" sz="2800" kern="1200" dirty="0" smtClean="0">
                <a:solidFill>
                  <a:schemeClr val="tx1"/>
                </a:solidFill>
                <a:latin typeface="Arial" charset="0"/>
              </a:rPr>
              <a:t>Developing skills in the class to enable students to continue studying outside the classroom.</a:t>
            </a:r>
            <a:endParaRPr lang="pt-BR" sz="2800" kern="1200" dirty="0" smtClean="0">
              <a:solidFill>
                <a:schemeClr val="tx1"/>
              </a:solidFill>
              <a:latin typeface="Arial" charset="0"/>
            </a:endParaRPr>
          </a:p>
          <a:p>
            <a:r>
              <a:rPr lang="en-US" sz="2800" kern="1200" dirty="0" smtClean="0">
                <a:solidFill>
                  <a:schemeClr val="tx1"/>
                </a:solidFill>
                <a:latin typeface="Arial" charset="0"/>
              </a:rPr>
              <a:t>Stimulating good study habits, good studies skills, helping students to organize their books, vocabulary memorization techniques, working with dictionaries, etc.</a:t>
            </a:r>
            <a:endParaRPr lang="en-US" sz="2800" kern="1200" dirty="0">
              <a:solidFill>
                <a:schemeClr val="tx1"/>
              </a:solidFill>
              <a:latin typeface="Arial" charset="0"/>
            </a:endParaRPr>
          </a:p>
        </p:txBody>
      </p:sp>
      <p:pic>
        <p:nvPicPr>
          <p:cNvPr id="3074" name="Picture 2"/>
          <p:cNvPicPr>
            <a:picLocks noChangeAspect="1" noChangeArrowheads="1"/>
          </p:cNvPicPr>
          <p:nvPr/>
        </p:nvPicPr>
        <p:blipFill>
          <a:blip r:embed="rId2" cstate="print"/>
          <a:srcRect/>
          <a:stretch>
            <a:fillRect/>
          </a:stretch>
        </p:blipFill>
        <p:spPr bwMode="auto">
          <a:xfrm rot="519728">
            <a:off x="4925144" y="4123268"/>
            <a:ext cx="2734232" cy="2050674"/>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ChangeArrowheads="1"/>
          </p:cNvSpPr>
          <p:nvPr>
            <p:ph type="body" idx="1"/>
          </p:nvPr>
        </p:nvSpPr>
        <p:spPr>
          <a:xfrm>
            <a:off x="428596" y="71414"/>
            <a:ext cx="8077200" cy="4495800"/>
          </a:xfrm>
        </p:spPr>
        <p:txBody>
          <a:bodyPr/>
          <a:lstStyle/>
          <a:p>
            <a:pPr algn="just"/>
            <a:r>
              <a:rPr lang="pt-BR" sz="2400" dirty="0" smtClean="0">
                <a:solidFill>
                  <a:schemeClr val="tx1"/>
                </a:solidFill>
              </a:rPr>
              <a:t>“</a:t>
            </a:r>
            <a:r>
              <a:rPr lang="pt-BR" sz="2400" dirty="0" err="1" smtClean="0">
                <a:solidFill>
                  <a:schemeClr val="tx1"/>
                </a:solidFill>
              </a:rPr>
              <a:t>Helping</a:t>
            </a:r>
            <a:r>
              <a:rPr lang="pt-BR" sz="2400" dirty="0" smtClean="0">
                <a:solidFill>
                  <a:schemeClr val="tx1"/>
                </a:solidFill>
              </a:rPr>
              <a:t> </a:t>
            </a:r>
            <a:r>
              <a:rPr lang="pt-BR" sz="2400" dirty="0" err="1" smtClean="0">
                <a:solidFill>
                  <a:schemeClr val="tx1"/>
                </a:solidFill>
              </a:rPr>
              <a:t>learners</a:t>
            </a:r>
            <a:r>
              <a:rPr lang="pt-BR" sz="2400" dirty="0" smtClean="0">
                <a:solidFill>
                  <a:schemeClr val="tx1"/>
                </a:solidFill>
              </a:rPr>
              <a:t> </a:t>
            </a:r>
            <a:r>
              <a:rPr lang="pt-BR" sz="2400" dirty="0" err="1" smtClean="0">
                <a:solidFill>
                  <a:schemeClr val="tx1"/>
                </a:solidFill>
              </a:rPr>
              <a:t>find</a:t>
            </a:r>
            <a:r>
              <a:rPr lang="pt-BR" sz="2400" dirty="0" smtClean="0">
                <a:solidFill>
                  <a:schemeClr val="tx1"/>
                </a:solidFill>
              </a:rPr>
              <a:t> </a:t>
            </a:r>
            <a:r>
              <a:rPr lang="en-US" sz="2400" dirty="0" smtClean="0">
                <a:solidFill>
                  <a:schemeClr val="tx1"/>
                </a:solidFill>
              </a:rPr>
              <a:t>quality “homework” is essential to maintain quality learning in the classroom.  The ideas are endless: direct students to quality language learning websites (or build your own, as many teachers have done), make available quality audio, video, and multimedia learning sources, develop a small library of accessible readers and supplementary materials and self-access quizzes, worksheets and games. Spending classroom time to help students select, share, and evaluate their out-of-class work with English is just as important as covering a lesson </a:t>
            </a:r>
            <a:r>
              <a:rPr lang="pt-BR" sz="2400" dirty="0" smtClean="0">
                <a:solidFill>
                  <a:schemeClr val="tx1"/>
                </a:solidFill>
              </a:rPr>
              <a:t>in </a:t>
            </a:r>
            <a:r>
              <a:rPr lang="pt-BR" sz="2400" dirty="0" err="1" smtClean="0">
                <a:solidFill>
                  <a:schemeClr val="tx1"/>
                </a:solidFill>
              </a:rPr>
              <a:t>the</a:t>
            </a:r>
            <a:r>
              <a:rPr lang="pt-BR" sz="2400" dirty="0" smtClean="0">
                <a:solidFill>
                  <a:schemeClr val="tx1"/>
                </a:solidFill>
              </a:rPr>
              <a:t> </a:t>
            </a:r>
            <a:r>
              <a:rPr lang="pt-BR" sz="2400" dirty="0" err="1" smtClean="0">
                <a:solidFill>
                  <a:schemeClr val="tx1"/>
                </a:solidFill>
              </a:rPr>
              <a:t>textbook</a:t>
            </a:r>
            <a:r>
              <a:rPr lang="pt-BR" sz="2400" dirty="0" smtClean="0">
                <a:solidFill>
                  <a:schemeClr val="tx1"/>
                </a:solidFill>
              </a:rPr>
              <a:t>.  </a:t>
            </a:r>
            <a:r>
              <a:rPr lang="en-US" sz="2400" dirty="0" smtClean="0">
                <a:solidFill>
                  <a:schemeClr val="tx1"/>
                </a:solidFill>
              </a:rPr>
              <a:t>Helping students “change their reality means moving them toward seeing language learning in a different way. It means helping them take simple, self-directed steps to make choices </a:t>
            </a:r>
            <a:r>
              <a:rPr lang="pt-BR" sz="2400" dirty="0" err="1" smtClean="0">
                <a:solidFill>
                  <a:schemeClr val="tx1"/>
                </a:solidFill>
              </a:rPr>
              <a:t>about</a:t>
            </a:r>
            <a:r>
              <a:rPr lang="pt-BR" sz="2400" dirty="0" smtClean="0">
                <a:solidFill>
                  <a:schemeClr val="tx1"/>
                </a:solidFill>
              </a:rPr>
              <a:t> </a:t>
            </a:r>
            <a:r>
              <a:rPr lang="pt-BR" sz="2400" dirty="0" err="1" smtClean="0">
                <a:solidFill>
                  <a:schemeClr val="tx1"/>
                </a:solidFill>
              </a:rPr>
              <a:t>learning</a:t>
            </a:r>
            <a:r>
              <a:rPr lang="pt-BR" sz="2400" dirty="0" smtClean="0">
                <a:solidFill>
                  <a:schemeClr val="tx1"/>
                </a:solidFill>
              </a:rPr>
              <a:t>.” </a:t>
            </a:r>
            <a:r>
              <a:rPr lang="pt-BR" sz="2400" dirty="0" err="1" smtClean="0">
                <a:solidFill>
                  <a:schemeClr val="tx1"/>
                </a:solidFill>
              </a:rPr>
              <a:t>Michale</a:t>
            </a:r>
            <a:r>
              <a:rPr lang="pt-BR" sz="2400" dirty="0" smtClean="0">
                <a:solidFill>
                  <a:schemeClr val="tx1"/>
                </a:solidFill>
              </a:rPr>
              <a:t> </a:t>
            </a:r>
            <a:r>
              <a:rPr lang="pt-BR" sz="2400" dirty="0" err="1" smtClean="0">
                <a:solidFill>
                  <a:schemeClr val="tx1"/>
                </a:solidFill>
              </a:rPr>
              <a:t>Rost</a:t>
            </a:r>
            <a:r>
              <a:rPr lang="pt-BR" sz="2400" dirty="0" smtClean="0">
                <a:solidFill>
                  <a:schemeClr val="tx1"/>
                </a:solidFill>
              </a:rPr>
              <a:t>- EFL </a:t>
            </a:r>
            <a:r>
              <a:rPr lang="pt-BR" sz="2400" dirty="0" err="1" smtClean="0">
                <a:solidFill>
                  <a:schemeClr val="tx1"/>
                </a:solidFill>
              </a:rPr>
              <a:t>and</a:t>
            </a:r>
            <a:r>
              <a:rPr lang="pt-BR" sz="2400" dirty="0" smtClean="0">
                <a:solidFill>
                  <a:schemeClr val="tx1"/>
                </a:solidFill>
              </a:rPr>
              <a:t> ESL </a:t>
            </a:r>
            <a:r>
              <a:rPr lang="pt-BR" sz="2400" dirty="0" err="1" smtClean="0">
                <a:solidFill>
                  <a:schemeClr val="tx1"/>
                </a:solidFill>
              </a:rPr>
              <a:t>teacher</a:t>
            </a:r>
            <a:r>
              <a:rPr lang="pt-BR" sz="2400" dirty="0" smtClean="0">
                <a:solidFill>
                  <a:schemeClr val="tx1"/>
                </a:solidFill>
              </a:rPr>
              <a:t> </a:t>
            </a:r>
            <a:r>
              <a:rPr lang="pt-BR" sz="2400" dirty="0" err="1" smtClean="0">
                <a:solidFill>
                  <a:schemeClr val="tx1"/>
                </a:solidFill>
              </a:rPr>
              <a:t>and</a:t>
            </a:r>
            <a:r>
              <a:rPr lang="pt-BR" sz="2400" dirty="0" smtClean="0">
                <a:solidFill>
                  <a:schemeClr val="tx1"/>
                </a:solidFill>
              </a:rPr>
              <a:t> Pearson </a:t>
            </a:r>
            <a:r>
              <a:rPr lang="pt-BR" sz="2400" dirty="0" err="1" smtClean="0">
                <a:solidFill>
                  <a:schemeClr val="tx1"/>
                </a:solidFill>
              </a:rPr>
              <a:t>Longman</a:t>
            </a:r>
            <a:r>
              <a:rPr lang="pt-BR" sz="2400" dirty="0" smtClean="0">
                <a:solidFill>
                  <a:schemeClr val="tx1"/>
                </a:solidFill>
              </a:rPr>
              <a:t> </a:t>
            </a:r>
            <a:r>
              <a:rPr lang="pt-BR" sz="2400" dirty="0" err="1" smtClean="0">
                <a:solidFill>
                  <a:schemeClr val="tx1"/>
                </a:solidFill>
              </a:rPr>
              <a:t>consultant</a:t>
            </a:r>
            <a:r>
              <a:rPr lang="pt-BR" sz="2400" dirty="0" smtClean="0">
                <a:solidFill>
                  <a:schemeClr val="tx1"/>
                </a:solidFill>
              </a:rPr>
              <a:t>.</a:t>
            </a:r>
          </a:p>
          <a:p>
            <a:endParaRPr lang="en-US" sz="1800" dirty="0" smtClean="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Training seminar presentation">
  <a:themeElements>
    <a:clrScheme name="Cloud skipper design templ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loud skipper design template">
      <a:majorFont>
        <a:latin typeface="Trebuchet MS"/>
        <a:ea typeface=""/>
        <a:cs typeface=""/>
      </a:majorFont>
      <a:minorFont>
        <a:latin typeface="Trebuchet MS"/>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 skipper design templat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oud skipper design templ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oud skipper design templat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oud skipper design templat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oud skipper design 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oud skipper design 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oud skipper design 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Training seminar presentation</Template>
  <TotalTime>412</TotalTime>
  <Words>891</Words>
  <Application>Microsoft Office PowerPoint</Application>
  <PresentationFormat>Apresentação na tela (4:3)</PresentationFormat>
  <Paragraphs>104</Paragraphs>
  <Slides>18</Slides>
  <Notes>1</Notes>
  <HiddenSlides>0</HiddenSlides>
  <MMClips>2</MMClips>
  <ScaleCrop>false</ScaleCrop>
  <HeadingPairs>
    <vt:vector size="4" baseType="variant">
      <vt:variant>
        <vt:lpstr>Tema</vt:lpstr>
      </vt:variant>
      <vt:variant>
        <vt:i4>1</vt:i4>
      </vt:variant>
      <vt:variant>
        <vt:lpstr>Títulos de slides</vt:lpstr>
      </vt:variant>
      <vt:variant>
        <vt:i4>18</vt:i4>
      </vt:variant>
    </vt:vector>
  </HeadingPairs>
  <TitlesOfParts>
    <vt:vector size="19" baseType="lpstr">
      <vt:lpstr>Training seminar presentation</vt:lpstr>
      <vt:lpstr>Slide 1</vt:lpstr>
      <vt:lpstr>Topics</vt:lpstr>
      <vt:lpstr>Slide 3</vt:lpstr>
      <vt:lpstr>Strategies to Encourage Students to Keep on Attending Classes and Fostering Independence in Learners.  </vt:lpstr>
      <vt:lpstr>Goals</vt:lpstr>
      <vt:lpstr>Slide 6</vt:lpstr>
      <vt:lpstr>Slide 7</vt:lpstr>
      <vt:lpstr>Fostering students’ independence.</vt:lpstr>
      <vt:lpstr>Slide 9</vt:lpstr>
      <vt:lpstr>Structure and Sequence</vt:lpstr>
      <vt:lpstr>Slide 11</vt:lpstr>
      <vt:lpstr>Slide 12</vt:lpstr>
      <vt:lpstr>Slide 13</vt:lpstr>
      <vt:lpstr>Slide 14</vt:lpstr>
      <vt:lpstr>Seating Arrangement</vt:lpstr>
      <vt:lpstr>Breaking Bad Teaching Habits</vt:lpstr>
      <vt:lpstr>Class Strategies and Approaches.  </vt:lpstr>
      <vt:lpstr>Positive Teaching Habits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John</cp:lastModifiedBy>
  <cp:revision>48</cp:revision>
  <dcterms:created xsi:type="dcterms:W3CDTF">2010-04-05T02:27:35Z</dcterms:created>
  <dcterms:modified xsi:type="dcterms:W3CDTF">2010-04-07T01:35:36Z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TC062561681046</vt:lpwstr>
  </property>
</Properties>
</file>